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4" r:id="rId3"/>
  </p:sldMasterIdLst>
  <p:notesMasterIdLst>
    <p:notesMasterId r:id="rId48"/>
  </p:notesMasterIdLst>
  <p:sldIdLst>
    <p:sldId id="256" r:id="rId4"/>
    <p:sldId id="418" r:id="rId5"/>
    <p:sldId id="258" r:id="rId6"/>
    <p:sldId id="259" r:id="rId7"/>
    <p:sldId id="510" r:id="rId8"/>
    <p:sldId id="511" r:id="rId9"/>
    <p:sldId id="512" r:id="rId10"/>
    <p:sldId id="473" r:id="rId11"/>
    <p:sldId id="539" r:id="rId12"/>
    <p:sldId id="540" r:id="rId13"/>
    <p:sldId id="536" r:id="rId14"/>
    <p:sldId id="537" r:id="rId15"/>
    <p:sldId id="538" r:id="rId16"/>
    <p:sldId id="534" r:id="rId17"/>
    <p:sldId id="506" r:id="rId18"/>
    <p:sldId id="507" r:id="rId19"/>
    <p:sldId id="508" r:id="rId20"/>
    <p:sldId id="509" r:id="rId21"/>
    <p:sldId id="520" r:id="rId22"/>
    <p:sldId id="521" r:id="rId23"/>
    <p:sldId id="522" r:id="rId24"/>
    <p:sldId id="523" r:id="rId25"/>
    <p:sldId id="524" r:id="rId26"/>
    <p:sldId id="525" r:id="rId27"/>
    <p:sldId id="526" r:id="rId28"/>
    <p:sldId id="527" r:id="rId29"/>
    <p:sldId id="528" r:id="rId30"/>
    <p:sldId id="529" r:id="rId31"/>
    <p:sldId id="530" r:id="rId32"/>
    <p:sldId id="531" r:id="rId33"/>
    <p:sldId id="532" r:id="rId34"/>
    <p:sldId id="533" r:id="rId35"/>
    <p:sldId id="515" r:id="rId36"/>
    <p:sldId id="439" r:id="rId37"/>
    <p:sldId id="440" r:id="rId38"/>
    <p:sldId id="441" r:id="rId39"/>
    <p:sldId id="443" r:id="rId40"/>
    <p:sldId id="516" r:id="rId41"/>
    <p:sldId id="465" r:id="rId42"/>
    <p:sldId id="466" r:id="rId43"/>
    <p:sldId id="467" r:id="rId44"/>
    <p:sldId id="468" r:id="rId45"/>
    <p:sldId id="337" r:id="rId46"/>
    <p:sldId id="2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chard Jones" initials="RJ" lastIdx="1" clrIdx="0">
    <p:extLst>
      <p:ext uri="{19B8F6BF-5375-455C-9EA6-DF929625EA0E}">
        <p15:presenceInfo xmlns:p15="http://schemas.microsoft.com/office/powerpoint/2012/main" userId="S::richard.jones@archbishopmg.co.uk::e2868abf-7c14-44ab-831b-b89563cf6ab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15C541-6C00-C548-110A-B5913EEF405F}" v="3" dt="2024-09-17T12:09:38.911"/>
    <p1510:client id="{6C3D5177-FBCA-F0A9-D60F-BD310DC0D227}" v="296" dt="2024-09-19T08:15:55.176"/>
    <p1510:client id="{ABE925BA-5721-6D3D-9F29-73444D610835}" v="4" dt="2024-09-19T10:43:52.918"/>
    <p1510:client id="{F63D2867-B9AB-96E0-07F1-ED18F5899937}" v="50" dt="2024-09-19T07:32:11.1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44" y="6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8"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commentAuthors" Target="commentAuthors.xml"/><Relationship Id="rId5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e Farrow" userId="S::martine.powell@archbishopmg.co.uk::3ef88ab3-2ff9-48bb-93da-5916e0d9b083" providerId="AD" clId="Web-{F63D2867-B9AB-96E0-07F1-ED18F5899937}"/>
    <pc:docChg chg="addSld delSld modSld">
      <pc:chgData name="Martine Farrow" userId="S::martine.powell@archbishopmg.co.uk::3ef88ab3-2ff9-48bb-93da-5916e0d9b083" providerId="AD" clId="Web-{F63D2867-B9AB-96E0-07F1-ED18F5899937}" dt="2024-09-19T07:32:11.188" v="28"/>
      <pc:docMkLst>
        <pc:docMk/>
      </pc:docMkLst>
      <pc:sldChg chg="modSp">
        <pc:chgData name="Martine Farrow" userId="S::martine.powell@archbishopmg.co.uk::3ef88ab3-2ff9-48bb-93da-5916e0d9b083" providerId="AD" clId="Web-{F63D2867-B9AB-96E0-07F1-ED18F5899937}" dt="2024-09-19T07:29:07.524" v="19" actId="20577"/>
        <pc:sldMkLst>
          <pc:docMk/>
          <pc:sldMk cId="1173867278" sldId="258"/>
        </pc:sldMkLst>
        <pc:spChg chg="mod">
          <ac:chgData name="Martine Farrow" userId="S::martine.powell@archbishopmg.co.uk::3ef88ab3-2ff9-48bb-93da-5916e0d9b083" providerId="AD" clId="Web-{F63D2867-B9AB-96E0-07F1-ED18F5899937}" dt="2024-09-19T07:29:07.524" v="19" actId="20577"/>
          <ac:spMkLst>
            <pc:docMk/>
            <pc:sldMk cId="1173867278" sldId="258"/>
            <ac:spMk id="5" creationId="{00000000-0000-0000-0000-000000000000}"/>
          </ac:spMkLst>
        </pc:spChg>
      </pc:sldChg>
      <pc:sldChg chg="del">
        <pc:chgData name="Martine Farrow" userId="S::martine.powell@archbishopmg.co.uk::3ef88ab3-2ff9-48bb-93da-5916e0d9b083" providerId="AD" clId="Web-{F63D2867-B9AB-96E0-07F1-ED18F5899937}" dt="2024-09-19T07:29:33.963" v="20"/>
        <pc:sldMkLst>
          <pc:docMk/>
          <pc:sldMk cId="737150772" sldId="474"/>
        </pc:sldMkLst>
      </pc:sldChg>
      <pc:sldChg chg="addSp delSp modSp new">
        <pc:chgData name="Martine Farrow" userId="S::martine.powell@archbishopmg.co.uk::3ef88ab3-2ff9-48bb-93da-5916e0d9b083" providerId="AD" clId="Web-{F63D2867-B9AB-96E0-07F1-ED18F5899937}" dt="2024-09-19T07:30:37.668" v="24"/>
        <pc:sldMkLst>
          <pc:docMk/>
          <pc:sldMk cId="1062993847" sldId="504"/>
        </pc:sldMkLst>
        <pc:spChg chg="del">
          <ac:chgData name="Martine Farrow" userId="S::martine.powell@archbishopmg.co.uk::3ef88ab3-2ff9-48bb-93da-5916e0d9b083" providerId="AD" clId="Web-{F63D2867-B9AB-96E0-07F1-ED18F5899937}" dt="2024-09-19T07:30:32.496" v="22"/>
          <ac:spMkLst>
            <pc:docMk/>
            <pc:sldMk cId="1062993847" sldId="504"/>
            <ac:spMk id="4" creationId="{1E4AE4FE-88B1-2587-029D-5957C47BC888}"/>
          </ac:spMkLst>
        </pc:spChg>
        <pc:spChg chg="add mod">
          <ac:chgData name="Martine Farrow" userId="S::martine.powell@archbishopmg.co.uk::3ef88ab3-2ff9-48bb-93da-5916e0d9b083" providerId="AD" clId="Web-{F63D2867-B9AB-96E0-07F1-ED18F5899937}" dt="2024-09-19T07:30:37.668" v="24"/>
          <ac:spMkLst>
            <pc:docMk/>
            <pc:sldMk cId="1062993847" sldId="504"/>
            <ac:spMk id="9" creationId="{180EBD7D-AD02-50F4-D3EC-BC2EDA68B514}"/>
          </ac:spMkLst>
        </pc:spChg>
        <pc:picChg chg="add del mod ord">
          <ac:chgData name="Martine Farrow" userId="S::martine.powell@archbishopmg.co.uk::3ef88ab3-2ff9-48bb-93da-5916e0d9b083" providerId="AD" clId="Web-{F63D2867-B9AB-96E0-07F1-ED18F5899937}" dt="2024-09-19T07:30:37.668" v="24"/>
          <ac:picMkLst>
            <pc:docMk/>
            <pc:sldMk cId="1062993847" sldId="504"/>
            <ac:picMk id="7" creationId="{99ECBFD6-DFDA-46AF-7A02-B78CA527543E}"/>
          </ac:picMkLst>
        </pc:picChg>
      </pc:sldChg>
      <pc:sldChg chg="addSp delSp modSp new">
        <pc:chgData name="Martine Farrow" userId="S::martine.powell@archbishopmg.co.uk::3ef88ab3-2ff9-48bb-93da-5916e0d9b083" providerId="AD" clId="Web-{F63D2867-B9AB-96E0-07F1-ED18F5899937}" dt="2024-09-19T07:32:11.188" v="28"/>
        <pc:sldMkLst>
          <pc:docMk/>
          <pc:sldMk cId="474461160" sldId="505"/>
        </pc:sldMkLst>
        <pc:spChg chg="del">
          <ac:chgData name="Martine Farrow" userId="S::martine.powell@archbishopmg.co.uk::3ef88ab3-2ff9-48bb-93da-5916e0d9b083" providerId="AD" clId="Web-{F63D2867-B9AB-96E0-07F1-ED18F5899937}" dt="2024-09-19T07:32:07.734" v="26"/>
          <ac:spMkLst>
            <pc:docMk/>
            <pc:sldMk cId="474461160" sldId="505"/>
            <ac:spMk id="4" creationId="{23D83B20-D0F3-5D0E-E7DB-2D6CE0612FDD}"/>
          </ac:spMkLst>
        </pc:spChg>
        <pc:spChg chg="add mod">
          <ac:chgData name="Martine Farrow" userId="S::martine.powell@archbishopmg.co.uk::3ef88ab3-2ff9-48bb-93da-5916e0d9b083" providerId="AD" clId="Web-{F63D2867-B9AB-96E0-07F1-ED18F5899937}" dt="2024-09-19T07:32:11.188" v="28"/>
          <ac:spMkLst>
            <pc:docMk/>
            <pc:sldMk cId="474461160" sldId="505"/>
            <ac:spMk id="9" creationId="{54ED7C50-7DEF-CF7F-2F7F-6DDBC8CC63B6}"/>
          </ac:spMkLst>
        </pc:spChg>
        <pc:picChg chg="add del mod ord">
          <ac:chgData name="Martine Farrow" userId="S::martine.powell@archbishopmg.co.uk::3ef88ab3-2ff9-48bb-93da-5916e0d9b083" providerId="AD" clId="Web-{F63D2867-B9AB-96E0-07F1-ED18F5899937}" dt="2024-09-19T07:32:11.188" v="28"/>
          <ac:picMkLst>
            <pc:docMk/>
            <pc:sldMk cId="474461160" sldId="505"/>
            <ac:picMk id="7" creationId="{6317711C-1526-8678-2AB1-8209871E35EE}"/>
          </ac:picMkLst>
        </pc:picChg>
      </pc:sldChg>
    </pc:docChg>
  </pc:docChgLst>
  <pc:docChgLst>
    <pc:chgData name="Martine Farrow" userId="S::martine.powell@archbishopmg.co.uk::3ef88ab3-2ff9-48bb-93da-5916e0d9b083" providerId="AD" clId="Web-{3B15C541-6C00-C548-110A-B5913EEF405F}"/>
    <pc:docChg chg="addSld modSld">
      <pc:chgData name="Martine Farrow" userId="S::martine.powell@archbishopmg.co.uk::3ef88ab3-2ff9-48bb-93da-5916e0d9b083" providerId="AD" clId="Web-{3B15C541-6C00-C548-110A-B5913EEF405F}" dt="2024-09-17T12:09:37.286" v="1" actId="20577"/>
      <pc:docMkLst>
        <pc:docMk/>
      </pc:docMkLst>
      <pc:sldChg chg="modSp new">
        <pc:chgData name="Martine Farrow" userId="S::martine.powell@archbishopmg.co.uk::3ef88ab3-2ff9-48bb-93da-5916e0d9b083" providerId="AD" clId="Web-{3B15C541-6C00-C548-110A-B5913EEF405F}" dt="2024-09-17T12:09:37.286" v="1" actId="20577"/>
        <pc:sldMkLst>
          <pc:docMk/>
          <pc:sldMk cId="956788561" sldId="503"/>
        </pc:sldMkLst>
        <pc:spChg chg="mod">
          <ac:chgData name="Martine Farrow" userId="S::martine.powell@archbishopmg.co.uk::3ef88ab3-2ff9-48bb-93da-5916e0d9b083" providerId="AD" clId="Web-{3B15C541-6C00-C548-110A-B5913EEF405F}" dt="2024-09-17T12:09:37.286" v="1" actId="20577"/>
          <ac:spMkLst>
            <pc:docMk/>
            <pc:sldMk cId="956788561" sldId="503"/>
            <ac:spMk id="2" creationId="{64C4DD3B-7616-6D4B-1131-B158531AD60E}"/>
          </ac:spMkLst>
        </pc:spChg>
      </pc:sldChg>
    </pc:docChg>
  </pc:docChgLst>
  <pc:docChgLst>
    <pc:chgData name="Richard Jones" userId="S::richard.jones@archbishopmg.co.uk::e2868abf-7c14-44ab-831b-b89563cf6ab4" providerId="AD" clId="Web-{6C3D5177-FBCA-F0A9-D60F-BD310DC0D227}"/>
    <pc:docChg chg="modSld">
      <pc:chgData name="Richard Jones" userId="S::richard.jones@archbishopmg.co.uk::e2868abf-7c14-44ab-831b-b89563cf6ab4" providerId="AD" clId="Web-{6C3D5177-FBCA-F0A9-D60F-BD310DC0D227}" dt="2024-09-19T08:15:54.661" v="180" actId="20577"/>
      <pc:docMkLst>
        <pc:docMk/>
      </pc:docMkLst>
      <pc:sldChg chg="modSp">
        <pc:chgData name="Richard Jones" userId="S::richard.jones@archbishopmg.co.uk::e2868abf-7c14-44ab-831b-b89563cf6ab4" providerId="AD" clId="Web-{6C3D5177-FBCA-F0A9-D60F-BD310DC0D227}" dt="2024-09-19T08:13:48.907" v="20" actId="1076"/>
        <pc:sldMkLst>
          <pc:docMk/>
          <pc:sldMk cId="3716251502" sldId="447"/>
        </pc:sldMkLst>
        <pc:spChg chg="mod">
          <ac:chgData name="Richard Jones" userId="S::richard.jones@archbishopmg.co.uk::e2868abf-7c14-44ab-831b-b89563cf6ab4" providerId="AD" clId="Web-{6C3D5177-FBCA-F0A9-D60F-BD310DC0D227}" dt="2024-09-19T08:13:42.641" v="17" actId="1076"/>
          <ac:spMkLst>
            <pc:docMk/>
            <pc:sldMk cId="3716251502" sldId="447"/>
            <ac:spMk id="9" creationId="{00000000-0000-0000-0000-000000000000}"/>
          </ac:spMkLst>
        </pc:spChg>
        <pc:spChg chg="mod">
          <ac:chgData name="Richard Jones" userId="S::richard.jones@archbishopmg.co.uk::e2868abf-7c14-44ab-831b-b89563cf6ab4" providerId="AD" clId="Web-{6C3D5177-FBCA-F0A9-D60F-BD310DC0D227}" dt="2024-09-19T08:13:42.672" v="18" actId="1076"/>
          <ac:spMkLst>
            <pc:docMk/>
            <pc:sldMk cId="3716251502" sldId="447"/>
            <ac:spMk id="11" creationId="{00000000-0000-0000-0000-000000000000}"/>
          </ac:spMkLst>
        </pc:spChg>
        <pc:spChg chg="mod">
          <ac:chgData name="Richard Jones" userId="S::richard.jones@archbishopmg.co.uk::e2868abf-7c14-44ab-831b-b89563cf6ab4" providerId="AD" clId="Web-{6C3D5177-FBCA-F0A9-D60F-BD310DC0D227}" dt="2024-09-19T08:13:38.094" v="15" actId="1076"/>
          <ac:spMkLst>
            <pc:docMk/>
            <pc:sldMk cId="3716251502" sldId="447"/>
            <ac:spMk id="12" creationId="{00000000-0000-0000-0000-000000000000}"/>
          </ac:spMkLst>
        </pc:spChg>
        <pc:spChg chg="mod">
          <ac:chgData name="Richard Jones" userId="S::richard.jones@archbishopmg.co.uk::e2868abf-7c14-44ab-831b-b89563cf6ab4" providerId="AD" clId="Web-{6C3D5177-FBCA-F0A9-D60F-BD310DC0D227}" dt="2024-09-19T08:13:46.797" v="19" actId="1076"/>
          <ac:spMkLst>
            <pc:docMk/>
            <pc:sldMk cId="3716251502" sldId="447"/>
            <ac:spMk id="14" creationId="{00000000-0000-0000-0000-000000000000}"/>
          </ac:spMkLst>
        </pc:spChg>
        <pc:spChg chg="mod">
          <ac:chgData name="Richard Jones" userId="S::richard.jones@archbishopmg.co.uk::e2868abf-7c14-44ab-831b-b89563cf6ab4" providerId="AD" clId="Web-{6C3D5177-FBCA-F0A9-D60F-BD310DC0D227}" dt="2024-09-19T08:13:38.110" v="16" actId="1076"/>
          <ac:spMkLst>
            <pc:docMk/>
            <pc:sldMk cId="3716251502" sldId="447"/>
            <ac:spMk id="15" creationId="{00000000-0000-0000-0000-000000000000}"/>
          </ac:spMkLst>
        </pc:spChg>
        <pc:spChg chg="mod">
          <ac:chgData name="Richard Jones" userId="S::richard.jones@archbishopmg.co.uk::e2868abf-7c14-44ab-831b-b89563cf6ab4" providerId="AD" clId="Web-{6C3D5177-FBCA-F0A9-D60F-BD310DC0D227}" dt="2024-09-19T08:13:48.907" v="20" actId="1076"/>
          <ac:spMkLst>
            <pc:docMk/>
            <pc:sldMk cId="3716251502" sldId="447"/>
            <ac:spMk id="16" creationId="{00000000-0000-0000-0000-000000000000}"/>
          </ac:spMkLst>
        </pc:spChg>
        <pc:graphicFrameChg chg="mod modGraphic">
          <ac:chgData name="Richard Jones" userId="S::richard.jones@archbishopmg.co.uk::e2868abf-7c14-44ab-831b-b89563cf6ab4" providerId="AD" clId="Web-{6C3D5177-FBCA-F0A9-D60F-BD310DC0D227}" dt="2024-09-19T08:13:32.969" v="14" actId="1076"/>
          <ac:graphicFrameMkLst>
            <pc:docMk/>
            <pc:sldMk cId="3716251502" sldId="447"/>
            <ac:graphicFrameMk id="8" creationId="{00000000-0000-0000-0000-000000000000}"/>
          </ac:graphicFrameMkLst>
        </pc:graphicFrameChg>
      </pc:sldChg>
      <pc:sldChg chg="addSp modSp">
        <pc:chgData name="Richard Jones" userId="S::richard.jones@archbishopmg.co.uk::e2868abf-7c14-44ab-831b-b89563cf6ab4" providerId="AD" clId="Web-{6C3D5177-FBCA-F0A9-D60F-BD310DC0D227}" dt="2024-09-19T08:15:32.253" v="161" actId="1076"/>
        <pc:sldMkLst>
          <pc:docMk/>
          <pc:sldMk cId="1094145177" sldId="453"/>
        </pc:sldMkLst>
        <pc:spChg chg="mod">
          <ac:chgData name="Richard Jones" userId="S::richard.jones@archbishopmg.co.uk::e2868abf-7c14-44ab-831b-b89563cf6ab4" providerId="AD" clId="Web-{6C3D5177-FBCA-F0A9-D60F-BD310DC0D227}" dt="2024-09-19T08:15:29.831" v="160" actId="1076"/>
          <ac:spMkLst>
            <pc:docMk/>
            <pc:sldMk cId="1094145177" sldId="453"/>
            <ac:spMk id="3" creationId="{0B4B67FA-F92D-A844-9FAF-8A6DE8F83E89}"/>
          </ac:spMkLst>
        </pc:spChg>
        <pc:spChg chg="add mod">
          <ac:chgData name="Richard Jones" userId="S::richard.jones@archbishopmg.co.uk::e2868abf-7c14-44ab-831b-b89563cf6ab4" providerId="AD" clId="Web-{6C3D5177-FBCA-F0A9-D60F-BD310DC0D227}" dt="2024-09-19T08:15:32.253" v="161" actId="1076"/>
          <ac:spMkLst>
            <pc:docMk/>
            <pc:sldMk cId="1094145177" sldId="453"/>
            <ac:spMk id="4" creationId="{43AD8092-3CC3-21E0-BEF9-94C0160F3973}"/>
          </ac:spMkLst>
        </pc:spChg>
      </pc:sldChg>
      <pc:sldChg chg="modSp">
        <pc:chgData name="Richard Jones" userId="S::richard.jones@archbishopmg.co.uk::e2868abf-7c14-44ab-831b-b89563cf6ab4" providerId="AD" clId="Web-{6C3D5177-FBCA-F0A9-D60F-BD310DC0D227}" dt="2024-09-19T08:15:54.661" v="180" actId="20577"/>
        <pc:sldMkLst>
          <pc:docMk/>
          <pc:sldMk cId="1390626805" sldId="454"/>
        </pc:sldMkLst>
        <pc:spChg chg="mod">
          <ac:chgData name="Richard Jones" userId="S::richard.jones@archbishopmg.co.uk::e2868abf-7c14-44ab-831b-b89563cf6ab4" providerId="AD" clId="Web-{6C3D5177-FBCA-F0A9-D60F-BD310DC0D227}" dt="2024-09-19T08:15:54.661" v="180" actId="20577"/>
          <ac:spMkLst>
            <pc:docMk/>
            <pc:sldMk cId="1390626805" sldId="454"/>
            <ac:spMk id="3" creationId="{239A4BCB-9A80-4EA7-9354-46BC1C60BBC5}"/>
          </ac:spMkLst>
        </pc:spChg>
      </pc:sldChg>
    </pc:docChg>
  </pc:docChgLst>
  <pc:docChgLst>
    <pc:chgData name="Martine Farrow" userId="S::martine.powell@archbishopmg.co.uk::3ef88ab3-2ff9-48bb-93da-5916e0d9b083" providerId="AD" clId="Web-{ABE925BA-5721-6D3D-9F29-73444D610835}"/>
    <pc:docChg chg="sldOrd">
      <pc:chgData name="Martine Farrow" userId="S::martine.powell@archbishopmg.co.uk::3ef88ab3-2ff9-48bb-93da-5916e0d9b083" providerId="AD" clId="Web-{ABE925BA-5721-6D3D-9F29-73444D610835}" dt="2024-09-19T10:43:52.918" v="3"/>
      <pc:docMkLst>
        <pc:docMk/>
      </pc:docMkLst>
      <pc:sldChg chg="ord">
        <pc:chgData name="Martine Farrow" userId="S::martine.powell@archbishopmg.co.uk::3ef88ab3-2ff9-48bb-93da-5916e0d9b083" providerId="AD" clId="Web-{ABE925BA-5721-6D3D-9F29-73444D610835}" dt="2024-09-19T10:43:52.918" v="3"/>
        <pc:sldMkLst>
          <pc:docMk/>
          <pc:sldMk cId="277190119" sldId="448"/>
        </pc:sldMkLst>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1-09-17T15:14:06.861" idx="1">
    <p:pos x="7544" y="3800"/>
    <p:text/>
    <p:extLst>
      <p:ext uri="{C676402C-5697-4E1C-873F-D02D1690AC5C}">
        <p15:threadingInfo xmlns:p15="http://schemas.microsoft.com/office/powerpoint/2012/main" timeZoneBias="-6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C3BD89-9A39-43AF-BAF2-B5AE384E26F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CBE6517-30CF-4F84-A83C-4D37AC475449}">
      <dgm:prSet phldrT="[Text]"/>
      <dgm:spPr/>
      <dgm:t>
        <a:bodyPr/>
        <a:lstStyle/>
        <a:p>
          <a:r>
            <a:rPr lang="en-US"/>
            <a:t>Triple Science (H&amp;F)</a:t>
          </a:r>
        </a:p>
      </dgm:t>
    </dgm:pt>
    <dgm:pt modelId="{D4F1FB08-E24E-4A3C-81B2-DE08944C788B}" type="parTrans" cxnId="{D0EB61E3-BD3E-4C0B-B670-8D5DD2D2A19E}">
      <dgm:prSet/>
      <dgm:spPr/>
      <dgm:t>
        <a:bodyPr/>
        <a:lstStyle/>
        <a:p>
          <a:endParaRPr lang="en-US"/>
        </a:p>
      </dgm:t>
    </dgm:pt>
    <dgm:pt modelId="{EEDE9336-4483-40BF-BDE4-5E1E504070BA}" type="sibTrans" cxnId="{D0EB61E3-BD3E-4C0B-B670-8D5DD2D2A19E}">
      <dgm:prSet/>
      <dgm:spPr/>
      <dgm:t>
        <a:bodyPr/>
        <a:lstStyle/>
        <a:p>
          <a:endParaRPr lang="en-US"/>
        </a:p>
      </dgm:t>
    </dgm:pt>
    <dgm:pt modelId="{2F10D893-6AA9-4669-86DF-CD0A30C616D2}">
      <dgm:prSet phldrT="[Text]"/>
      <dgm:spPr/>
      <dgm:t>
        <a:bodyPr/>
        <a:lstStyle/>
        <a:p>
          <a:r>
            <a:rPr lang="en-US"/>
            <a:t>Triple Science (H&amp;F)</a:t>
          </a:r>
        </a:p>
      </dgm:t>
    </dgm:pt>
    <dgm:pt modelId="{12C9C5B5-80DF-476B-9B3C-7503A3E9120B}" type="parTrans" cxnId="{7A364501-D041-49D7-97AB-1E43CD97D89F}">
      <dgm:prSet/>
      <dgm:spPr/>
      <dgm:t>
        <a:bodyPr/>
        <a:lstStyle/>
        <a:p>
          <a:endParaRPr lang="en-US"/>
        </a:p>
      </dgm:t>
    </dgm:pt>
    <dgm:pt modelId="{296234E4-0AAB-43E8-8AB3-02BC42ABB69C}" type="sibTrans" cxnId="{7A364501-D041-49D7-97AB-1E43CD97D89F}">
      <dgm:prSet/>
      <dgm:spPr/>
      <dgm:t>
        <a:bodyPr/>
        <a:lstStyle/>
        <a:p>
          <a:endParaRPr lang="en-US"/>
        </a:p>
      </dgm:t>
    </dgm:pt>
    <dgm:pt modelId="{E9965ED4-2986-4B3F-946A-471301379D9A}">
      <dgm:prSet phldrT="[Text]"/>
      <dgm:spPr/>
      <dgm:t>
        <a:bodyPr/>
        <a:lstStyle/>
        <a:p>
          <a:pPr rtl="0"/>
          <a:r>
            <a:rPr lang="en-US">
              <a:latin typeface="Arial" panose="020B0604020202020204"/>
            </a:rPr>
            <a:t>Double Applied Science (H&amp;F)</a:t>
          </a:r>
          <a:endParaRPr lang="en-US"/>
        </a:p>
      </dgm:t>
    </dgm:pt>
    <dgm:pt modelId="{1344EA42-2D93-4BB5-AB71-A6C23966DC3B}" type="parTrans" cxnId="{828FFEBB-6962-42EF-BA94-2B41F32D05DD}">
      <dgm:prSet/>
      <dgm:spPr/>
      <dgm:t>
        <a:bodyPr/>
        <a:lstStyle/>
        <a:p>
          <a:endParaRPr lang="en-US"/>
        </a:p>
      </dgm:t>
    </dgm:pt>
    <dgm:pt modelId="{5F209C06-B695-45E0-99D3-0A61F0B660DB}" type="sibTrans" cxnId="{828FFEBB-6962-42EF-BA94-2B41F32D05DD}">
      <dgm:prSet/>
      <dgm:spPr/>
      <dgm:t>
        <a:bodyPr/>
        <a:lstStyle/>
        <a:p>
          <a:endParaRPr lang="en-US"/>
        </a:p>
      </dgm:t>
    </dgm:pt>
    <dgm:pt modelId="{1A4D394A-0360-4B59-B667-DCB9A05366C9}">
      <dgm:prSet phldrT="[Text]"/>
      <dgm:spPr/>
      <dgm:t>
        <a:bodyPr/>
        <a:lstStyle/>
        <a:p>
          <a:r>
            <a:rPr lang="en-US"/>
            <a:t>Double Applied Science (H&amp;F)</a:t>
          </a:r>
        </a:p>
      </dgm:t>
    </dgm:pt>
    <dgm:pt modelId="{FC4240F4-CDF7-431D-BF64-41E68A0FA806}" type="parTrans" cxnId="{7E073D50-53A5-4456-BAF9-F33125BD0BAF}">
      <dgm:prSet/>
      <dgm:spPr/>
      <dgm:t>
        <a:bodyPr/>
        <a:lstStyle/>
        <a:p>
          <a:endParaRPr lang="en-US"/>
        </a:p>
      </dgm:t>
    </dgm:pt>
    <dgm:pt modelId="{CDC245EA-8AE6-4D58-90B6-2131EDEDA5A2}" type="sibTrans" cxnId="{7E073D50-53A5-4456-BAF9-F33125BD0BAF}">
      <dgm:prSet/>
      <dgm:spPr/>
      <dgm:t>
        <a:bodyPr/>
        <a:lstStyle/>
        <a:p>
          <a:endParaRPr lang="en-US"/>
        </a:p>
      </dgm:t>
    </dgm:pt>
    <dgm:pt modelId="{DDB50B77-D941-4EB4-A35E-A86FAED337AE}" type="pres">
      <dgm:prSet presAssocID="{E4C3BD89-9A39-43AF-BAF2-B5AE384E26F9}" presName="diagram" presStyleCnt="0">
        <dgm:presLayoutVars>
          <dgm:dir/>
          <dgm:resizeHandles val="exact"/>
        </dgm:presLayoutVars>
      </dgm:prSet>
      <dgm:spPr/>
      <dgm:t>
        <a:bodyPr/>
        <a:lstStyle/>
        <a:p>
          <a:endParaRPr lang="en-US"/>
        </a:p>
      </dgm:t>
    </dgm:pt>
    <dgm:pt modelId="{3A53AAB4-3FDE-408B-B114-0BDF3796DD4F}" type="pres">
      <dgm:prSet presAssocID="{7CBE6517-30CF-4F84-A83C-4D37AC475449}" presName="node" presStyleLbl="node1" presStyleIdx="0" presStyleCnt="4">
        <dgm:presLayoutVars>
          <dgm:bulletEnabled val="1"/>
        </dgm:presLayoutVars>
      </dgm:prSet>
      <dgm:spPr/>
      <dgm:t>
        <a:bodyPr/>
        <a:lstStyle/>
        <a:p>
          <a:endParaRPr lang="en-US"/>
        </a:p>
      </dgm:t>
    </dgm:pt>
    <dgm:pt modelId="{72972496-2DD4-4147-B54D-C4E8C97B2C9A}" type="pres">
      <dgm:prSet presAssocID="{EEDE9336-4483-40BF-BDE4-5E1E504070BA}" presName="sibTrans" presStyleCnt="0"/>
      <dgm:spPr/>
    </dgm:pt>
    <dgm:pt modelId="{A8409E02-F5EC-4C0A-8340-DBD71782D70A}" type="pres">
      <dgm:prSet presAssocID="{2F10D893-6AA9-4669-86DF-CD0A30C616D2}" presName="node" presStyleLbl="node1" presStyleIdx="1" presStyleCnt="4">
        <dgm:presLayoutVars>
          <dgm:bulletEnabled val="1"/>
        </dgm:presLayoutVars>
      </dgm:prSet>
      <dgm:spPr/>
      <dgm:t>
        <a:bodyPr/>
        <a:lstStyle/>
        <a:p>
          <a:endParaRPr lang="en-US"/>
        </a:p>
      </dgm:t>
    </dgm:pt>
    <dgm:pt modelId="{ECE0853A-CE58-4EC3-8F82-CC6AD61E9B36}" type="pres">
      <dgm:prSet presAssocID="{296234E4-0AAB-43E8-8AB3-02BC42ABB69C}" presName="sibTrans" presStyleCnt="0"/>
      <dgm:spPr/>
    </dgm:pt>
    <dgm:pt modelId="{23B84AC4-A037-4C8C-9829-4B1605EE19C5}" type="pres">
      <dgm:prSet presAssocID="{E9965ED4-2986-4B3F-946A-471301379D9A}" presName="node" presStyleLbl="node1" presStyleIdx="2" presStyleCnt="4">
        <dgm:presLayoutVars>
          <dgm:bulletEnabled val="1"/>
        </dgm:presLayoutVars>
      </dgm:prSet>
      <dgm:spPr/>
      <dgm:t>
        <a:bodyPr/>
        <a:lstStyle/>
        <a:p>
          <a:endParaRPr lang="en-US"/>
        </a:p>
      </dgm:t>
    </dgm:pt>
    <dgm:pt modelId="{67C755FC-A1E6-4048-BF3E-5887CECACF19}" type="pres">
      <dgm:prSet presAssocID="{5F209C06-B695-45E0-99D3-0A61F0B660DB}" presName="sibTrans" presStyleCnt="0"/>
      <dgm:spPr/>
    </dgm:pt>
    <dgm:pt modelId="{EF19E2A7-A7F0-454B-8036-9D7A04BC4822}" type="pres">
      <dgm:prSet presAssocID="{1A4D394A-0360-4B59-B667-DCB9A05366C9}" presName="node" presStyleLbl="node1" presStyleIdx="3" presStyleCnt="4">
        <dgm:presLayoutVars>
          <dgm:bulletEnabled val="1"/>
        </dgm:presLayoutVars>
      </dgm:prSet>
      <dgm:spPr/>
      <dgm:t>
        <a:bodyPr/>
        <a:lstStyle/>
        <a:p>
          <a:endParaRPr lang="en-US"/>
        </a:p>
      </dgm:t>
    </dgm:pt>
  </dgm:ptLst>
  <dgm:cxnLst>
    <dgm:cxn modelId="{4E3C493A-A7BE-48F4-AE99-477F4FD369F2}" type="presOf" srcId="{E9965ED4-2986-4B3F-946A-471301379D9A}" destId="{23B84AC4-A037-4C8C-9829-4B1605EE19C5}" srcOrd="0" destOrd="0" presId="urn:microsoft.com/office/officeart/2005/8/layout/default"/>
    <dgm:cxn modelId="{3154836B-BAA6-484B-A4F0-D82FC8610151}" type="presOf" srcId="{1A4D394A-0360-4B59-B667-DCB9A05366C9}" destId="{EF19E2A7-A7F0-454B-8036-9D7A04BC4822}" srcOrd="0" destOrd="0" presId="urn:microsoft.com/office/officeart/2005/8/layout/default"/>
    <dgm:cxn modelId="{7A364501-D041-49D7-97AB-1E43CD97D89F}" srcId="{E4C3BD89-9A39-43AF-BAF2-B5AE384E26F9}" destId="{2F10D893-6AA9-4669-86DF-CD0A30C616D2}" srcOrd="1" destOrd="0" parTransId="{12C9C5B5-80DF-476B-9B3C-7503A3E9120B}" sibTransId="{296234E4-0AAB-43E8-8AB3-02BC42ABB69C}"/>
    <dgm:cxn modelId="{7E073D50-53A5-4456-BAF9-F33125BD0BAF}" srcId="{E4C3BD89-9A39-43AF-BAF2-B5AE384E26F9}" destId="{1A4D394A-0360-4B59-B667-DCB9A05366C9}" srcOrd="3" destOrd="0" parTransId="{FC4240F4-CDF7-431D-BF64-41E68A0FA806}" sibTransId="{CDC245EA-8AE6-4D58-90B6-2131EDEDA5A2}"/>
    <dgm:cxn modelId="{E6281C9D-2886-4CA1-8E5E-AE95D4950205}" type="presOf" srcId="{2F10D893-6AA9-4669-86DF-CD0A30C616D2}" destId="{A8409E02-F5EC-4C0A-8340-DBD71782D70A}" srcOrd="0" destOrd="0" presId="urn:microsoft.com/office/officeart/2005/8/layout/default"/>
    <dgm:cxn modelId="{EB4F5473-FCDD-4F9F-988A-929E8015DA05}" type="presOf" srcId="{7CBE6517-30CF-4F84-A83C-4D37AC475449}" destId="{3A53AAB4-3FDE-408B-B114-0BDF3796DD4F}" srcOrd="0" destOrd="0" presId="urn:microsoft.com/office/officeart/2005/8/layout/default"/>
    <dgm:cxn modelId="{828FFEBB-6962-42EF-BA94-2B41F32D05DD}" srcId="{E4C3BD89-9A39-43AF-BAF2-B5AE384E26F9}" destId="{E9965ED4-2986-4B3F-946A-471301379D9A}" srcOrd="2" destOrd="0" parTransId="{1344EA42-2D93-4BB5-AB71-A6C23966DC3B}" sibTransId="{5F209C06-B695-45E0-99D3-0A61F0B660DB}"/>
    <dgm:cxn modelId="{609EF6E3-B6D6-453C-88C8-3D12000493DA}" type="presOf" srcId="{E4C3BD89-9A39-43AF-BAF2-B5AE384E26F9}" destId="{DDB50B77-D941-4EB4-A35E-A86FAED337AE}" srcOrd="0" destOrd="0" presId="urn:microsoft.com/office/officeart/2005/8/layout/default"/>
    <dgm:cxn modelId="{D0EB61E3-BD3E-4C0B-B670-8D5DD2D2A19E}" srcId="{E4C3BD89-9A39-43AF-BAF2-B5AE384E26F9}" destId="{7CBE6517-30CF-4F84-A83C-4D37AC475449}" srcOrd="0" destOrd="0" parTransId="{D4F1FB08-E24E-4A3C-81B2-DE08944C788B}" sibTransId="{EEDE9336-4483-40BF-BDE4-5E1E504070BA}"/>
    <dgm:cxn modelId="{96F8034C-77A6-4E86-85E4-BBDD0AA6850F}" type="presParOf" srcId="{DDB50B77-D941-4EB4-A35E-A86FAED337AE}" destId="{3A53AAB4-3FDE-408B-B114-0BDF3796DD4F}" srcOrd="0" destOrd="0" presId="urn:microsoft.com/office/officeart/2005/8/layout/default"/>
    <dgm:cxn modelId="{51AA46D5-FB35-4E72-9C74-FEA65AAB8779}" type="presParOf" srcId="{DDB50B77-D941-4EB4-A35E-A86FAED337AE}" destId="{72972496-2DD4-4147-B54D-C4E8C97B2C9A}" srcOrd="1" destOrd="0" presId="urn:microsoft.com/office/officeart/2005/8/layout/default"/>
    <dgm:cxn modelId="{8AB782EE-96A8-46E7-B973-1E33CE5317E4}" type="presParOf" srcId="{DDB50B77-D941-4EB4-A35E-A86FAED337AE}" destId="{A8409E02-F5EC-4C0A-8340-DBD71782D70A}" srcOrd="2" destOrd="0" presId="urn:microsoft.com/office/officeart/2005/8/layout/default"/>
    <dgm:cxn modelId="{821C3445-004E-4E87-90D0-B82E2B39C109}" type="presParOf" srcId="{DDB50B77-D941-4EB4-A35E-A86FAED337AE}" destId="{ECE0853A-CE58-4EC3-8F82-CC6AD61E9B36}" srcOrd="3" destOrd="0" presId="urn:microsoft.com/office/officeart/2005/8/layout/default"/>
    <dgm:cxn modelId="{966D0C0F-58EE-4C6C-858B-572FB1B53408}" type="presParOf" srcId="{DDB50B77-D941-4EB4-A35E-A86FAED337AE}" destId="{23B84AC4-A037-4C8C-9829-4B1605EE19C5}" srcOrd="4" destOrd="0" presId="urn:microsoft.com/office/officeart/2005/8/layout/default"/>
    <dgm:cxn modelId="{9FBC3AEE-53CA-490C-93CD-90462303F61F}" type="presParOf" srcId="{DDB50B77-D941-4EB4-A35E-A86FAED337AE}" destId="{67C755FC-A1E6-4048-BF3E-5887CECACF19}" srcOrd="5" destOrd="0" presId="urn:microsoft.com/office/officeart/2005/8/layout/default"/>
    <dgm:cxn modelId="{039ACE12-1581-443E-B91B-F36955E19776}" type="presParOf" srcId="{DDB50B77-D941-4EB4-A35E-A86FAED337AE}" destId="{EF19E2A7-A7F0-454B-8036-9D7A04BC4822}"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3AAB4-3FDE-408B-B114-0BDF3796DD4F}">
      <dsp:nvSpPr>
        <dsp:cNvPr id="0" name=""/>
        <dsp:cNvSpPr/>
      </dsp:nvSpPr>
      <dsp:spPr>
        <a:xfrm>
          <a:off x="624" y="500168"/>
          <a:ext cx="2434817" cy="14608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a:t>Triple Science (H&amp;F)</a:t>
          </a:r>
        </a:p>
      </dsp:txBody>
      <dsp:txXfrm>
        <a:off x="624" y="500168"/>
        <a:ext cx="2434817" cy="1460890"/>
      </dsp:txXfrm>
    </dsp:sp>
    <dsp:sp modelId="{A8409E02-F5EC-4C0A-8340-DBD71782D70A}">
      <dsp:nvSpPr>
        <dsp:cNvPr id="0" name=""/>
        <dsp:cNvSpPr/>
      </dsp:nvSpPr>
      <dsp:spPr>
        <a:xfrm>
          <a:off x="2678923" y="500168"/>
          <a:ext cx="2434817" cy="14608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a:t>Triple Science (H&amp;F)</a:t>
          </a:r>
        </a:p>
      </dsp:txBody>
      <dsp:txXfrm>
        <a:off x="2678923" y="500168"/>
        <a:ext cx="2434817" cy="1460890"/>
      </dsp:txXfrm>
    </dsp:sp>
    <dsp:sp modelId="{23B84AC4-A037-4C8C-9829-4B1605EE19C5}">
      <dsp:nvSpPr>
        <dsp:cNvPr id="0" name=""/>
        <dsp:cNvSpPr/>
      </dsp:nvSpPr>
      <dsp:spPr>
        <a:xfrm>
          <a:off x="624" y="2204540"/>
          <a:ext cx="2434817" cy="14608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n-US" sz="2600" kern="1200">
              <a:latin typeface="Arial" panose="020B0604020202020204"/>
            </a:rPr>
            <a:t>Double Applied Science (H&amp;F)</a:t>
          </a:r>
          <a:endParaRPr lang="en-US" sz="2600" kern="1200"/>
        </a:p>
      </dsp:txBody>
      <dsp:txXfrm>
        <a:off x="624" y="2204540"/>
        <a:ext cx="2434817" cy="1460890"/>
      </dsp:txXfrm>
    </dsp:sp>
    <dsp:sp modelId="{EF19E2A7-A7F0-454B-8036-9D7A04BC4822}">
      <dsp:nvSpPr>
        <dsp:cNvPr id="0" name=""/>
        <dsp:cNvSpPr/>
      </dsp:nvSpPr>
      <dsp:spPr>
        <a:xfrm>
          <a:off x="2678923" y="2204540"/>
          <a:ext cx="2434817" cy="14608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a:t>Double Applied Science (H&amp;F)</a:t>
          </a:r>
        </a:p>
      </dsp:txBody>
      <dsp:txXfrm>
        <a:off x="2678923" y="2204540"/>
        <a:ext cx="2434817" cy="146089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152535-638D-4C51-86A8-09973A69FAC8}" type="datetimeFigureOut">
              <a:rPr lang="en-GB" smtClean="0"/>
              <a:t>19/09/2024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E2B7EC-408B-412D-A4DA-741AABE0E3D7}" type="slidenum">
              <a:rPr lang="en-GB" smtClean="0"/>
              <a:t>‹#›</a:t>
            </a:fld>
            <a:endParaRPr lang="en-GB"/>
          </a:p>
        </p:txBody>
      </p:sp>
    </p:spTree>
    <p:extLst>
      <p:ext uri="{BB962C8B-B14F-4D97-AF65-F5344CB8AC3E}">
        <p14:creationId xmlns:p14="http://schemas.microsoft.com/office/powerpoint/2010/main" val="1191332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7D8A3DE-AD48-874D-9983-C7119F86A7FD}" type="slidenum">
              <a:rPr lang="en-US" smtClean="0"/>
              <a:t>11</a:t>
            </a:fld>
            <a:endParaRPr lang="en-US"/>
          </a:p>
        </p:txBody>
      </p:sp>
    </p:spTree>
    <p:extLst>
      <p:ext uri="{BB962C8B-B14F-4D97-AF65-F5344CB8AC3E}">
        <p14:creationId xmlns:p14="http://schemas.microsoft.com/office/powerpoint/2010/main" val="1464634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3636288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2895703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354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1302D248-E2B3-4798-B3C6-9A54B2F37E21}"/>
              </a:ext>
            </a:extLst>
          </p:cNvPr>
          <p:cNvSpPr>
            <a:spLocks noGrp="1" noRot="1" noChangeAspect="1" noChangeArrowheads="1" noTextEdit="1"/>
          </p:cNvSpPr>
          <p:nvPr>
            <p:ph type="sldImg"/>
          </p:nvPr>
        </p:nvSpPr>
        <p:spPr>
          <a:ln/>
        </p:spPr>
      </p:sp>
      <p:sp>
        <p:nvSpPr>
          <p:cNvPr id="7171" name="Notes Placeholder 2">
            <a:extLst>
              <a:ext uri="{FF2B5EF4-FFF2-40B4-BE49-F238E27FC236}">
                <a16:creationId xmlns:a16="http://schemas.microsoft.com/office/drawing/2014/main" id="{00B7DEE9-CF3E-4304-B843-60EA9AC6D00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CLO</a:t>
            </a:r>
          </a:p>
        </p:txBody>
      </p:sp>
      <p:sp>
        <p:nvSpPr>
          <p:cNvPr id="7172" name="Slide Number Placeholder 3">
            <a:extLst>
              <a:ext uri="{FF2B5EF4-FFF2-40B4-BE49-F238E27FC236}">
                <a16:creationId xmlns:a16="http://schemas.microsoft.com/office/drawing/2014/main" id="{AF20908F-3F04-4C5F-B8EA-B11728AA98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6542F195-947A-45F4-8D25-7C6CE5D6174E}" type="slidenum">
              <a:rPr lang="en-GB" altLang="en-US" smtClean="0"/>
              <a:pPr>
                <a:spcBef>
                  <a:spcPct val="0"/>
                </a:spcBef>
              </a:pPr>
              <a:t>20</a:t>
            </a:fld>
            <a:endParaRPr lang="en-GB" altLang="en-US"/>
          </a:p>
        </p:txBody>
      </p:sp>
    </p:spTree>
    <p:extLst>
      <p:ext uri="{BB962C8B-B14F-4D97-AF65-F5344CB8AC3E}">
        <p14:creationId xmlns:p14="http://schemas.microsoft.com/office/powerpoint/2010/main" val="3436623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D0CF7667-510C-48D9-90B8-4EB38BABDA41}"/>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AACB0F65-64CB-4171-9311-073BB6122E2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SHE</a:t>
            </a:r>
          </a:p>
        </p:txBody>
      </p:sp>
      <p:sp>
        <p:nvSpPr>
          <p:cNvPr id="27652" name="Slide Number Placeholder 3">
            <a:extLst>
              <a:ext uri="{FF2B5EF4-FFF2-40B4-BE49-F238E27FC236}">
                <a16:creationId xmlns:a16="http://schemas.microsoft.com/office/drawing/2014/main" id="{07B97267-1773-41EF-BBFE-EAFCA67DFF1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D21EEFC6-8B01-4693-8535-F835259387B1}" type="slidenum">
              <a:rPr lang="en-GB" altLang="en-US" smtClean="0"/>
              <a:pPr>
                <a:spcBef>
                  <a:spcPct val="0"/>
                </a:spcBef>
              </a:pPr>
              <a:t>30</a:t>
            </a:fld>
            <a:endParaRPr lang="en-GB" altLang="en-US"/>
          </a:p>
        </p:txBody>
      </p:sp>
    </p:spTree>
    <p:extLst>
      <p:ext uri="{BB962C8B-B14F-4D97-AF65-F5344CB8AC3E}">
        <p14:creationId xmlns:p14="http://schemas.microsoft.com/office/powerpoint/2010/main" val="1492374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3803116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282191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4EA89B-405A-42CC-AB57-3C593F59BB59}"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1139730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4EA89B-405A-42CC-AB57-3C593F59BB59}"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413337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4EA89B-405A-42CC-AB57-3C593F59BB59}" type="datetimeFigureOut">
              <a:rPr lang="en-GB" smtClean="0"/>
              <a:t>19/09/2024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1938305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4EA89B-405A-42CC-AB57-3C593F59BB59}" type="datetimeFigureOut">
              <a:rPr lang="en-GB" smtClean="0"/>
              <a:t>19/09/2024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208422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4EA89B-405A-42CC-AB57-3C593F59BB59}" type="datetimeFigureOut">
              <a:rPr lang="en-GB" smtClean="0"/>
              <a:t>19/09/2024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99849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4EA89B-405A-42CC-AB57-3C593F59BB59}"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4152745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4EA89B-405A-42CC-AB57-3C593F59BB59}" type="datetimeFigureOut">
              <a:rPr lang="en-GB" smtClean="0"/>
              <a:t>19/09/2024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1275634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223388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4EA89B-405A-42CC-AB57-3C593F59BB59}" type="datetimeFigureOut">
              <a:rPr lang="en-GB" smtClean="0"/>
              <a:t>19/09/2024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B3FBC2-B698-4EBF-8523-784DC5975160}" type="slidenum">
              <a:rPr lang="en-GB" smtClean="0"/>
              <a:t>‹#›</a:t>
            </a:fld>
            <a:endParaRPr lang="en-GB"/>
          </a:p>
        </p:txBody>
      </p:sp>
    </p:spTree>
    <p:extLst>
      <p:ext uri="{BB962C8B-B14F-4D97-AF65-F5344CB8AC3E}">
        <p14:creationId xmlns:p14="http://schemas.microsoft.com/office/powerpoint/2010/main" val="36218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1"/>
            <a:ext cx="10058400" cy="2593975"/>
          </a:xfrm>
        </p:spPr>
        <p:txBody>
          <a:bodyPr anchor="b"/>
          <a:lstStyle>
            <a:lvl1pPr>
              <a:defRPr sz="6600">
                <a:ln>
                  <a:noFill/>
                </a:ln>
                <a:solidFill>
                  <a:schemeClr val="tx2"/>
                </a:solidFill>
              </a:defRPr>
            </a:lvl1pPr>
          </a:lstStyle>
          <a:p>
            <a:r>
              <a:rPr lang="en-US"/>
              <a:t>Click to edit Master title style</a:t>
            </a:r>
          </a:p>
        </p:txBody>
      </p:sp>
      <p:sp>
        <p:nvSpPr>
          <p:cNvPr id="3" name="Subtitle 2"/>
          <p:cNvSpPr>
            <a:spLocks noGrp="1"/>
          </p:cNvSpPr>
          <p:nvPr>
            <p:ph type="subTitle" idx="1"/>
          </p:nvPr>
        </p:nvSpPr>
        <p:spPr>
          <a:xfrm>
            <a:off x="914400" y="4572000"/>
            <a:ext cx="861568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Slide Number Placeholder 5"/>
          <p:cNvSpPr>
            <a:spLocks noGrp="1"/>
          </p:cNvSpPr>
          <p:nvPr>
            <p:ph type="sldNum" sz="quarter" idx="10"/>
          </p:nvPr>
        </p:nvSpPr>
        <p:spPr>
          <a:ln/>
        </p:spPr>
        <p:txBody>
          <a:bodyPr/>
          <a:lstStyle>
            <a:lvl1pPr>
              <a:defRPr/>
            </a:lvl1pPr>
          </a:lstStyle>
          <a:p>
            <a:pPr>
              <a:defRPr/>
            </a:pPr>
            <a:fld id="{63035036-CFAD-4ECD-AE66-A0B127D8278B}"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59983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a:ln/>
        </p:spPr>
        <p:txBody>
          <a:bodyPr/>
          <a:lstStyle>
            <a:lvl1pPr>
              <a:defRPr/>
            </a:lvl1pPr>
          </a:lstStyle>
          <a:p>
            <a:pPr>
              <a:defRPr/>
            </a:pPr>
            <a:fld id="{BAF18DE2-842C-43B6-A9C9-0BE1F5B17584}"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02361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5" y="5486400"/>
            <a:ext cx="10212916" cy="1168400"/>
          </a:xfrm>
        </p:spPr>
        <p:txBody>
          <a:bodyPr anchor="t"/>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963085" y="3852863"/>
            <a:ext cx="818091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Slide Number Placeholder 5"/>
          <p:cNvSpPr>
            <a:spLocks noGrp="1"/>
          </p:cNvSpPr>
          <p:nvPr>
            <p:ph type="sldNum" sz="quarter" idx="10"/>
          </p:nvPr>
        </p:nvSpPr>
        <p:spPr>
          <a:ln/>
        </p:spPr>
        <p:txBody>
          <a:bodyPr/>
          <a:lstStyle>
            <a:lvl1pPr>
              <a:defRPr/>
            </a:lvl1pPr>
          </a:lstStyle>
          <a:p>
            <a:pPr>
              <a:defRPr/>
            </a:pPr>
            <a:fld id="{1F4B1024-A7DD-44EF-A354-7D0ABDAC8751}"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539508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928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0"/>
          </p:nvPr>
        </p:nvSpPr>
        <p:spPr>
          <a:ln/>
        </p:spPr>
        <p:txBody>
          <a:bodyPr/>
          <a:lstStyle>
            <a:lvl1pPr>
              <a:defRPr/>
            </a:lvl1pPr>
          </a:lstStyle>
          <a:p>
            <a:pPr>
              <a:defRPr/>
            </a:pPr>
            <a:fld id="{6F39B31F-AECB-4C81-A0A3-1FFA5F398625}" type="slidenum">
              <a:rPr lang="en-GB" altLang="en-US"/>
              <a:pPr>
                <a:defRPr/>
              </a:pPr>
              <a:t>‹#›</a:t>
            </a:fld>
            <a:endParaRPr lang="en-GB" altLang="en-US"/>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28840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928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928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p:cNvSpPr>
            <a:spLocks noGrp="1"/>
          </p:cNvSpPr>
          <p:nvPr>
            <p:ph type="sldNum" sz="quarter" idx="10"/>
          </p:nvPr>
        </p:nvSpPr>
        <p:spPr>
          <a:ln/>
        </p:spPr>
        <p:txBody>
          <a:bodyPr/>
          <a:lstStyle>
            <a:lvl1pPr>
              <a:defRPr/>
            </a:lvl1pPr>
          </a:lstStyle>
          <a:p>
            <a:pPr>
              <a:defRPr/>
            </a:pPr>
            <a:fld id="{5DBE3ADF-43D3-49D4-94CF-71FEB89FBBBE}" type="slidenum">
              <a:rPr lang="en-GB" altLang="en-US"/>
              <a:pPr>
                <a:defRPr/>
              </a:pPr>
              <a:t>‹#›</a:t>
            </a:fld>
            <a:endParaRPr lang="en-GB" altLang="en-US"/>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1665150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p:cNvSpPr>
            <a:spLocks noGrp="1"/>
          </p:cNvSpPr>
          <p:nvPr>
            <p:ph type="sldNum" sz="quarter" idx="10"/>
          </p:nvPr>
        </p:nvSpPr>
        <p:spPr>
          <a:ln/>
        </p:spPr>
        <p:txBody>
          <a:bodyPr/>
          <a:lstStyle>
            <a:lvl1pPr>
              <a:defRPr/>
            </a:lvl1pPr>
          </a:lstStyle>
          <a:p>
            <a:pPr>
              <a:defRPr/>
            </a:pPr>
            <a:fld id="{612DF19D-62EB-4845-8497-626FD608B02C}" type="slidenum">
              <a:rPr lang="en-GB" altLang="en-US"/>
              <a:pPr>
                <a:defRPr/>
              </a:pPr>
              <a:t>‹#›</a:t>
            </a:fld>
            <a:endParaRPr lang="en-GB" altLang="en-US"/>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4420376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ln/>
        </p:spPr>
        <p:txBody>
          <a:bodyPr/>
          <a:lstStyle>
            <a:lvl1pPr>
              <a:defRPr/>
            </a:lvl1pPr>
          </a:lstStyle>
          <a:p>
            <a:pPr>
              <a:defRPr/>
            </a:pPr>
            <a:fld id="{FA96565E-7E4C-4B06-9E94-E77B72A86C74}" type="slidenum">
              <a:rPr lang="en-GB" altLang="en-US"/>
              <a:pPr>
                <a:defRPr/>
              </a:pPr>
              <a:t>‹#›</a:t>
            </a:fld>
            <a:endParaRPr lang="en-GB" altLang="en-US"/>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483015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401" y="5495544"/>
            <a:ext cx="10363200" cy="594360"/>
          </a:xfrm>
        </p:spPr>
        <p:txBody>
          <a:bodyPr anchor="b"/>
          <a:lstStyle>
            <a:lvl1pPr algn="ctr">
              <a:defRPr sz="2200" b="1"/>
            </a:lvl1pPr>
          </a:lstStyle>
          <a:p>
            <a:r>
              <a:rPr lang="en-US"/>
              <a:t>Click to edit Master title style</a:t>
            </a:r>
          </a:p>
        </p:txBody>
      </p:sp>
      <p:sp>
        <p:nvSpPr>
          <p:cNvPr id="4" name="Text Placeholder 3"/>
          <p:cNvSpPr>
            <a:spLocks noGrp="1"/>
          </p:cNvSpPr>
          <p:nvPr>
            <p:ph type="body" sz="half" idx="2"/>
          </p:nvPr>
        </p:nvSpPr>
        <p:spPr>
          <a:xfrm>
            <a:off x="406400" y="6096000"/>
            <a:ext cx="103632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Content Placeholder 8"/>
          <p:cNvSpPr>
            <a:spLocks noGrp="1"/>
          </p:cNvSpPr>
          <p:nvPr>
            <p:ph sz="quarter" idx="13"/>
          </p:nvPr>
        </p:nvSpPr>
        <p:spPr>
          <a:xfrm>
            <a:off x="406400" y="381000"/>
            <a:ext cx="103632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p:cNvSpPr>
            <a:spLocks noGrp="1"/>
          </p:cNvSpPr>
          <p:nvPr>
            <p:ph type="sldNum" sz="quarter" idx="14"/>
          </p:nvPr>
        </p:nvSpPr>
        <p:spPr>
          <a:ln/>
        </p:spPr>
        <p:txBody>
          <a:bodyPr/>
          <a:lstStyle>
            <a:lvl1pPr>
              <a:defRPr/>
            </a:lvl1pPr>
          </a:lstStyle>
          <a:p>
            <a:pPr>
              <a:defRPr/>
            </a:pPr>
            <a:fld id="{421BB81D-F184-4F7C-B164-3D3A32B89711}" type="slidenum">
              <a:rPr lang="en-GB" altLang="en-US"/>
              <a:pPr>
                <a:defRPr/>
              </a:pPr>
              <a:t>‹#›</a:t>
            </a:fld>
            <a:endParaRPr lang="en-GB" altLang="en-US"/>
          </a:p>
        </p:txBody>
      </p:sp>
      <p:sp>
        <p:nvSpPr>
          <p:cNvPr id="6" name="Footer Placeholder 4"/>
          <p:cNvSpPr>
            <a:spLocks noGrp="1"/>
          </p:cNvSpPr>
          <p:nvPr>
            <p:ph type="ftr" sz="quarter" idx="15"/>
          </p:nvPr>
        </p:nvSpPr>
        <p:spPr/>
        <p:txBody>
          <a:bodyPr/>
          <a:lstStyle>
            <a:lvl1pPr>
              <a:defRPr/>
            </a:lvl1pPr>
          </a:lstStyle>
          <a:p>
            <a:pPr>
              <a:defRPr/>
            </a:pPr>
            <a:endParaRPr lang="en-GB"/>
          </a:p>
        </p:txBody>
      </p:sp>
      <p:sp>
        <p:nvSpPr>
          <p:cNvPr id="7" name="Date Placeholder 3"/>
          <p:cNvSpPr>
            <a:spLocks noGrp="1"/>
          </p:cNvSpPr>
          <p:nvPr>
            <p:ph type="dt" sz="half" idx="16"/>
          </p:nvPr>
        </p:nvSpPr>
        <p:spPr/>
        <p:txBody>
          <a:bodyPr/>
          <a:lstStyle>
            <a:lvl1pPr>
              <a:defRPr/>
            </a:lvl1pPr>
          </a:lstStyle>
          <a:p>
            <a:pPr>
              <a:defRPr/>
            </a:pPr>
            <a:endParaRPr lang="en-GB"/>
          </a:p>
        </p:txBody>
      </p:sp>
    </p:spTree>
    <p:extLst>
      <p:ext uri="{BB962C8B-B14F-4D97-AF65-F5344CB8AC3E}">
        <p14:creationId xmlns:p14="http://schemas.microsoft.com/office/powerpoint/2010/main" val="17485495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336" y="5495278"/>
            <a:ext cx="10363200" cy="594626"/>
          </a:xfrm>
        </p:spPr>
        <p:txBody>
          <a:bodyPr anchor="b"/>
          <a:lstStyle>
            <a:lvl1pPr algn="ctr">
              <a:defRPr sz="2200" b="1">
                <a:ln>
                  <a:noFill/>
                </a:ln>
                <a:solidFill>
                  <a:schemeClr val="tx2"/>
                </a:solidFill>
              </a:defRPr>
            </a:lvl1pPr>
          </a:lstStyle>
          <a:p>
            <a:r>
              <a:rPr lang="en-US"/>
              <a:t>Click to edit Master title style</a:t>
            </a:r>
          </a:p>
        </p:txBody>
      </p:sp>
      <p:sp>
        <p:nvSpPr>
          <p:cNvPr id="3" name="Picture Placeholder 2"/>
          <p:cNvSpPr>
            <a:spLocks noGrp="1"/>
          </p:cNvSpPr>
          <p:nvPr>
            <p:ph type="pic" idx="1"/>
          </p:nvPr>
        </p:nvSpPr>
        <p:spPr>
          <a:xfrm>
            <a:off x="0" y="0"/>
            <a:ext cx="112776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402336" y="6096000"/>
            <a:ext cx="103632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p:cNvSpPr>
            <a:spLocks noGrp="1"/>
          </p:cNvSpPr>
          <p:nvPr>
            <p:ph type="sldNum" sz="quarter" idx="10"/>
          </p:nvPr>
        </p:nvSpPr>
        <p:spPr>
          <a:ln/>
        </p:spPr>
        <p:txBody>
          <a:bodyPr/>
          <a:lstStyle>
            <a:lvl1pPr>
              <a:defRPr/>
            </a:lvl1pPr>
          </a:lstStyle>
          <a:p>
            <a:pPr>
              <a:defRPr/>
            </a:pPr>
            <a:fld id="{C133163E-31AF-4C28-BA34-283A27BE5968}" type="slidenum">
              <a:rPr lang="en-GB" altLang="en-US"/>
              <a:pPr>
                <a:defRPr/>
              </a:pPr>
              <a:t>‹#›</a:t>
            </a:fld>
            <a:endParaRPr lang="en-GB" altLang="en-US"/>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6512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a:ln/>
        </p:spPr>
        <p:txBody>
          <a:bodyPr/>
          <a:lstStyle>
            <a:lvl1pPr>
              <a:defRPr/>
            </a:lvl1pPr>
          </a:lstStyle>
          <a:p>
            <a:pPr>
              <a:defRPr/>
            </a:pPr>
            <a:fld id="{1EFD426A-07CB-4944-8146-BD0831549D9B}"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7200304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336800" cy="58515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a:ln/>
        </p:spPr>
        <p:txBody>
          <a:bodyPr/>
          <a:lstStyle>
            <a:lvl1pPr>
              <a:defRPr/>
            </a:lvl1pPr>
          </a:lstStyle>
          <a:p>
            <a:pPr>
              <a:defRPr/>
            </a:pPr>
            <a:fld id="{497E8CC0-2597-46FC-9882-CC9D3BB41291}"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5923372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609600" y="1600201"/>
            <a:ext cx="10972800" cy="4525963"/>
          </a:xfrm>
        </p:spPr>
        <p:txBody>
          <a:bodyPr rtlCol="0">
            <a:normAutofit/>
          </a:bodyPr>
          <a:lstStyle/>
          <a:p>
            <a:pPr lvl="0"/>
            <a:endParaRPr lang="en-GB" noProof="0"/>
          </a:p>
        </p:txBody>
      </p:sp>
      <p:sp>
        <p:nvSpPr>
          <p:cNvPr id="4" name="Slide Number Placeholder 5"/>
          <p:cNvSpPr>
            <a:spLocks noGrp="1"/>
          </p:cNvSpPr>
          <p:nvPr>
            <p:ph type="sldNum" sz="quarter" idx="10"/>
          </p:nvPr>
        </p:nvSpPr>
        <p:spPr>
          <a:ln/>
        </p:spPr>
        <p:txBody>
          <a:bodyPr/>
          <a:lstStyle>
            <a:lvl1pPr>
              <a:defRPr/>
            </a:lvl1pPr>
          </a:lstStyle>
          <a:p>
            <a:pPr>
              <a:defRPr/>
            </a:pPr>
            <a:fld id="{FB049869-4553-4C91-B885-50B1D44D7154}" type="slidenum">
              <a:rPr lang="en-GB" altLang="en-US"/>
              <a:pPr>
                <a:defRPr/>
              </a:pPr>
              <a:t>‹#›</a:t>
            </a:fld>
            <a:endParaRPr lang="en-GB" altLang="en-US"/>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1690860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586073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able" type="tbl">
  <p:cSld name="1_Title and Table">
    <p:spTree>
      <p:nvGrpSpPr>
        <p:cNvPr id="1" name="Shape 90"/>
        <p:cNvGrpSpPr/>
        <p:nvPr/>
      </p:nvGrpSpPr>
      <p:grpSpPr>
        <a:xfrm>
          <a:off x="0" y="0"/>
          <a:ext cx="0" cy="0"/>
          <a:chOff x="0" y="0"/>
          <a:chExt cx="0" cy="0"/>
        </a:xfrm>
      </p:grpSpPr>
      <p:sp>
        <p:nvSpPr>
          <p:cNvPr id="91" name="Google Shape;91;p27"/>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7"/>
          <p:cNvSpPr>
            <a:spLocks noGrp="1"/>
          </p:cNvSpPr>
          <p:nvPr>
            <p:ph type="sldNum" idx="12"/>
          </p:nvPr>
        </p:nvSpPr>
        <p:spPr>
          <a:xfrm>
            <a:off x="11374967" y="5648326"/>
            <a:ext cx="732367" cy="396875"/>
          </a:xfrm>
          <a:prstGeom prst="bracketPair">
            <a:avLst/>
          </a:prstGeom>
          <a:noFill/>
          <a:ln>
            <a:noFill/>
          </a:ln>
        </p:spPr>
        <p:txBody>
          <a:bodyPr spcFirstLastPara="1" wrap="square" lIns="0" tIns="0" rIns="0" bIns="0" anchor="ctr" anchorCtr="0">
            <a:noAutofit/>
          </a:bodyPr>
          <a:lstStyle>
            <a:lvl1pPr marL="0" marR="0" lvl="0" indent="0" algn="ctr">
              <a:spcBef>
                <a:spcPts val="0"/>
              </a:spcBef>
              <a:buNone/>
              <a:defRPr sz="1800">
                <a:solidFill>
                  <a:srgbClr val="FFFFFF"/>
                </a:solidFill>
                <a:latin typeface="Calibri"/>
                <a:ea typeface="Calibri"/>
                <a:cs typeface="Calibri"/>
                <a:sym typeface="Calibri"/>
              </a:defRPr>
            </a:lvl1pPr>
            <a:lvl2pPr marL="0" marR="0" lvl="1" indent="0" algn="ctr">
              <a:spcBef>
                <a:spcPts val="0"/>
              </a:spcBef>
              <a:buNone/>
              <a:defRPr sz="1800">
                <a:solidFill>
                  <a:srgbClr val="FFFFFF"/>
                </a:solidFill>
                <a:latin typeface="Calibri"/>
                <a:ea typeface="Calibri"/>
                <a:cs typeface="Calibri"/>
                <a:sym typeface="Calibri"/>
              </a:defRPr>
            </a:lvl2pPr>
            <a:lvl3pPr marL="0" marR="0" lvl="2" indent="0" algn="ctr">
              <a:spcBef>
                <a:spcPts val="0"/>
              </a:spcBef>
              <a:buNone/>
              <a:defRPr sz="1800">
                <a:solidFill>
                  <a:srgbClr val="FFFFFF"/>
                </a:solidFill>
                <a:latin typeface="Calibri"/>
                <a:ea typeface="Calibri"/>
                <a:cs typeface="Calibri"/>
                <a:sym typeface="Calibri"/>
              </a:defRPr>
            </a:lvl3pPr>
            <a:lvl4pPr marL="0" marR="0" lvl="3" indent="0" algn="ctr">
              <a:spcBef>
                <a:spcPts val="0"/>
              </a:spcBef>
              <a:buNone/>
              <a:defRPr sz="1800">
                <a:solidFill>
                  <a:srgbClr val="FFFFFF"/>
                </a:solidFill>
                <a:latin typeface="Calibri"/>
                <a:ea typeface="Calibri"/>
                <a:cs typeface="Calibri"/>
                <a:sym typeface="Calibri"/>
              </a:defRPr>
            </a:lvl4pPr>
            <a:lvl5pPr marL="0" marR="0" lvl="4" indent="0" algn="ctr">
              <a:spcBef>
                <a:spcPts val="0"/>
              </a:spcBef>
              <a:buNone/>
              <a:defRPr sz="1800">
                <a:solidFill>
                  <a:srgbClr val="FFFFFF"/>
                </a:solidFill>
                <a:latin typeface="Calibri"/>
                <a:ea typeface="Calibri"/>
                <a:cs typeface="Calibri"/>
                <a:sym typeface="Calibri"/>
              </a:defRPr>
            </a:lvl5pPr>
            <a:lvl6pPr marL="0" marR="0" lvl="5" indent="0" algn="ctr">
              <a:spcBef>
                <a:spcPts val="0"/>
              </a:spcBef>
              <a:buNone/>
              <a:defRPr sz="1800">
                <a:solidFill>
                  <a:srgbClr val="FFFFFF"/>
                </a:solidFill>
                <a:latin typeface="Calibri"/>
                <a:ea typeface="Calibri"/>
                <a:cs typeface="Calibri"/>
                <a:sym typeface="Calibri"/>
              </a:defRPr>
            </a:lvl6pPr>
            <a:lvl7pPr marL="0" marR="0" lvl="6" indent="0" algn="ctr">
              <a:spcBef>
                <a:spcPts val="0"/>
              </a:spcBef>
              <a:buNone/>
              <a:defRPr sz="1800">
                <a:solidFill>
                  <a:srgbClr val="FFFFFF"/>
                </a:solidFill>
                <a:latin typeface="Calibri"/>
                <a:ea typeface="Calibri"/>
                <a:cs typeface="Calibri"/>
                <a:sym typeface="Calibri"/>
              </a:defRPr>
            </a:lvl7pPr>
            <a:lvl8pPr marL="0" marR="0" lvl="7" indent="0" algn="ctr">
              <a:spcBef>
                <a:spcPts val="0"/>
              </a:spcBef>
              <a:buNone/>
              <a:defRPr sz="1800">
                <a:solidFill>
                  <a:srgbClr val="FFFFFF"/>
                </a:solidFill>
                <a:latin typeface="Calibri"/>
                <a:ea typeface="Calibri"/>
                <a:cs typeface="Calibri"/>
                <a:sym typeface="Calibri"/>
              </a:defRPr>
            </a:lvl8pPr>
            <a:lvl9pPr marL="0" marR="0" lvl="8" indent="0" algn="ctr">
              <a:spcBef>
                <a:spcPts val="0"/>
              </a:spcBef>
              <a:buNone/>
              <a:defRPr sz="1800">
                <a:solidFill>
                  <a:srgbClr val="FFFFFF"/>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sp>
        <p:nvSpPr>
          <p:cNvPr id="93" name="Google Shape;93;p27"/>
          <p:cNvSpPr txBox="1">
            <a:spLocks noGrp="1"/>
          </p:cNvSpPr>
          <p:nvPr>
            <p:ph type="ftr" idx="11"/>
          </p:nvPr>
        </p:nvSpPr>
        <p:spPr>
          <a:xfrm rot="-5400000">
            <a:off x="10511103" y="3988066"/>
            <a:ext cx="2366963" cy="486833"/>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7"/>
          <p:cNvSpPr txBox="1">
            <a:spLocks noGrp="1"/>
          </p:cNvSpPr>
          <p:nvPr>
            <p:ph type="dt" idx="10"/>
          </p:nvPr>
        </p:nvSpPr>
        <p:spPr>
          <a:xfrm rot="-5400000">
            <a:off x="10475384" y="1585384"/>
            <a:ext cx="2438400" cy="48683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extLst>
      <p:ext uri="{BB962C8B-B14F-4D97-AF65-F5344CB8AC3E}">
        <p14:creationId xmlns:p14="http://schemas.microsoft.com/office/powerpoint/2010/main" val="38612620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F249B96C-B332-4F46-BDA6-5A4126F73A2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4F5792C2-C6EF-4C72-9999-8262B12592B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57AC214-557E-4D02-97D5-8A994A60036F}"/>
              </a:ext>
            </a:extLst>
          </p:cNvPr>
          <p:cNvSpPr>
            <a:spLocks noGrp="1" noChangeArrowheads="1"/>
          </p:cNvSpPr>
          <p:nvPr>
            <p:ph type="sldNum" sz="quarter" idx="12"/>
          </p:nvPr>
        </p:nvSpPr>
        <p:spPr>
          <a:ln/>
        </p:spPr>
        <p:txBody>
          <a:bodyPr/>
          <a:lstStyle>
            <a:lvl1pPr>
              <a:defRPr/>
            </a:lvl1pPr>
          </a:lstStyle>
          <a:p>
            <a:pPr>
              <a:defRPr/>
            </a:pPr>
            <a:fld id="{F70447D9-789A-4F84-9CF0-3832C2D0448F}" type="slidenum">
              <a:rPr lang="en-GB" altLang="en-US"/>
              <a:pPr>
                <a:defRPr/>
              </a:pPr>
              <a:t>‹#›</a:t>
            </a:fld>
            <a:endParaRPr lang="en-GB" altLang="en-US"/>
          </a:p>
        </p:txBody>
      </p:sp>
    </p:spTree>
    <p:extLst>
      <p:ext uri="{BB962C8B-B14F-4D97-AF65-F5344CB8AC3E}">
        <p14:creationId xmlns:p14="http://schemas.microsoft.com/office/powerpoint/2010/main" val="40051162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E6FFECD-28F0-4F80-9E90-C97688937FD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C22425CB-409D-48CE-A5F1-723B6F16ECC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3848F19-2DD2-4D2F-883E-8A1838B110A4}"/>
              </a:ext>
            </a:extLst>
          </p:cNvPr>
          <p:cNvSpPr>
            <a:spLocks noGrp="1" noChangeArrowheads="1"/>
          </p:cNvSpPr>
          <p:nvPr>
            <p:ph type="sldNum" sz="quarter" idx="12"/>
          </p:nvPr>
        </p:nvSpPr>
        <p:spPr>
          <a:ln/>
        </p:spPr>
        <p:txBody>
          <a:bodyPr/>
          <a:lstStyle>
            <a:lvl1pPr>
              <a:defRPr/>
            </a:lvl1pPr>
          </a:lstStyle>
          <a:p>
            <a:pPr>
              <a:defRPr/>
            </a:pPr>
            <a:fld id="{1881DFF0-81A5-4D30-98FD-D0FA715E095F}" type="slidenum">
              <a:rPr lang="en-GB" altLang="en-US"/>
              <a:pPr>
                <a:defRPr/>
              </a:pPr>
              <a:t>‹#›</a:t>
            </a:fld>
            <a:endParaRPr lang="en-GB" altLang="en-US"/>
          </a:p>
        </p:txBody>
      </p:sp>
    </p:spTree>
    <p:extLst>
      <p:ext uri="{BB962C8B-B14F-4D97-AF65-F5344CB8AC3E}">
        <p14:creationId xmlns:p14="http://schemas.microsoft.com/office/powerpoint/2010/main" val="1878874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48B01B1C-46F9-4DE7-8565-1ABF0CDF102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22E053E3-BF92-43CA-ADE3-11248263B0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12503183-1688-49F2-9DB0-FB30B2EFC84B}"/>
              </a:ext>
            </a:extLst>
          </p:cNvPr>
          <p:cNvSpPr>
            <a:spLocks noGrp="1" noChangeArrowheads="1"/>
          </p:cNvSpPr>
          <p:nvPr>
            <p:ph type="sldNum" sz="quarter" idx="12"/>
          </p:nvPr>
        </p:nvSpPr>
        <p:spPr>
          <a:ln/>
        </p:spPr>
        <p:txBody>
          <a:bodyPr/>
          <a:lstStyle>
            <a:lvl1pPr>
              <a:defRPr/>
            </a:lvl1pPr>
          </a:lstStyle>
          <a:p>
            <a:pPr>
              <a:defRPr/>
            </a:pPr>
            <a:fld id="{806DC93A-40F1-44A9-A42C-D1BC40D37DB0}" type="slidenum">
              <a:rPr lang="en-GB" altLang="en-US"/>
              <a:pPr>
                <a:defRPr/>
              </a:pPr>
              <a:t>‹#›</a:t>
            </a:fld>
            <a:endParaRPr lang="en-GB" altLang="en-US"/>
          </a:p>
        </p:txBody>
      </p:sp>
    </p:spTree>
    <p:extLst>
      <p:ext uri="{BB962C8B-B14F-4D97-AF65-F5344CB8AC3E}">
        <p14:creationId xmlns:p14="http://schemas.microsoft.com/office/powerpoint/2010/main" val="41439551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336800" y="1600201"/>
            <a:ext cx="4521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7061200" y="1600201"/>
            <a:ext cx="4521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2229D103-864C-42E1-B25F-94ED1892B208}"/>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E1A4E400-B871-4141-8FEA-BC4D09D4EA5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94565778-D03A-4FC2-B6AE-94767DC82EC2}"/>
              </a:ext>
            </a:extLst>
          </p:cNvPr>
          <p:cNvSpPr>
            <a:spLocks noGrp="1" noChangeArrowheads="1"/>
          </p:cNvSpPr>
          <p:nvPr>
            <p:ph type="sldNum" sz="quarter" idx="12"/>
          </p:nvPr>
        </p:nvSpPr>
        <p:spPr>
          <a:ln/>
        </p:spPr>
        <p:txBody>
          <a:bodyPr/>
          <a:lstStyle>
            <a:lvl1pPr>
              <a:defRPr/>
            </a:lvl1pPr>
          </a:lstStyle>
          <a:p>
            <a:pPr>
              <a:defRPr/>
            </a:pPr>
            <a:fld id="{47AA9A0A-15BE-43A9-BB92-C1A56D4AE418}" type="slidenum">
              <a:rPr lang="en-GB" altLang="en-US"/>
              <a:pPr>
                <a:defRPr/>
              </a:pPr>
              <a:t>‹#›</a:t>
            </a:fld>
            <a:endParaRPr lang="en-GB" altLang="en-US"/>
          </a:p>
        </p:txBody>
      </p:sp>
    </p:spTree>
    <p:extLst>
      <p:ext uri="{BB962C8B-B14F-4D97-AF65-F5344CB8AC3E}">
        <p14:creationId xmlns:p14="http://schemas.microsoft.com/office/powerpoint/2010/main" val="11596450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D2D96425-1765-4E06-B335-1BEE9BBC2B2D}"/>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D7AA4A98-6FA0-4A6D-8478-19024ECBE2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490737C3-3347-4CC7-BDEA-66706E5ED507}"/>
              </a:ext>
            </a:extLst>
          </p:cNvPr>
          <p:cNvSpPr>
            <a:spLocks noGrp="1" noChangeArrowheads="1"/>
          </p:cNvSpPr>
          <p:nvPr>
            <p:ph type="sldNum" sz="quarter" idx="12"/>
          </p:nvPr>
        </p:nvSpPr>
        <p:spPr>
          <a:ln/>
        </p:spPr>
        <p:txBody>
          <a:bodyPr/>
          <a:lstStyle>
            <a:lvl1pPr>
              <a:defRPr/>
            </a:lvl1pPr>
          </a:lstStyle>
          <a:p>
            <a:pPr>
              <a:defRPr/>
            </a:pPr>
            <a:fld id="{08891ECB-DFA7-49A2-9D3A-1F098A5036BA}" type="slidenum">
              <a:rPr lang="en-GB" altLang="en-US"/>
              <a:pPr>
                <a:defRPr/>
              </a:pPr>
              <a:t>‹#›</a:t>
            </a:fld>
            <a:endParaRPr lang="en-GB" altLang="en-US"/>
          </a:p>
        </p:txBody>
      </p:sp>
    </p:spTree>
    <p:extLst>
      <p:ext uri="{BB962C8B-B14F-4D97-AF65-F5344CB8AC3E}">
        <p14:creationId xmlns:p14="http://schemas.microsoft.com/office/powerpoint/2010/main" val="41440226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7BA57757-C5C4-41D5-9407-0F8E8B090F7C}"/>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578A773B-2323-400F-AB7E-E5F7EB453BD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7CB6AACA-9950-4A84-8BB1-0CC33576BA1B}"/>
              </a:ext>
            </a:extLst>
          </p:cNvPr>
          <p:cNvSpPr>
            <a:spLocks noGrp="1" noChangeArrowheads="1"/>
          </p:cNvSpPr>
          <p:nvPr>
            <p:ph type="sldNum" sz="quarter" idx="12"/>
          </p:nvPr>
        </p:nvSpPr>
        <p:spPr>
          <a:ln/>
        </p:spPr>
        <p:txBody>
          <a:bodyPr/>
          <a:lstStyle>
            <a:lvl1pPr>
              <a:defRPr/>
            </a:lvl1pPr>
          </a:lstStyle>
          <a:p>
            <a:pPr>
              <a:defRPr/>
            </a:pPr>
            <a:fld id="{AC740773-7384-49FE-AFFC-4229F22B7AA5}" type="slidenum">
              <a:rPr lang="en-GB" altLang="en-US"/>
              <a:pPr>
                <a:defRPr/>
              </a:pPr>
              <a:t>‹#›</a:t>
            </a:fld>
            <a:endParaRPr lang="en-GB" altLang="en-US"/>
          </a:p>
        </p:txBody>
      </p:sp>
    </p:spTree>
    <p:extLst>
      <p:ext uri="{BB962C8B-B14F-4D97-AF65-F5344CB8AC3E}">
        <p14:creationId xmlns:p14="http://schemas.microsoft.com/office/powerpoint/2010/main" val="26026853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44108DB-1444-487C-A64D-6A70788A0A18}"/>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15A93768-FEB0-4FF6-8D67-4BDC9BBC7BF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5615839C-31F1-4BFC-AC6A-35414A95C13F}"/>
              </a:ext>
            </a:extLst>
          </p:cNvPr>
          <p:cNvSpPr>
            <a:spLocks noGrp="1" noChangeArrowheads="1"/>
          </p:cNvSpPr>
          <p:nvPr>
            <p:ph type="sldNum" sz="quarter" idx="12"/>
          </p:nvPr>
        </p:nvSpPr>
        <p:spPr>
          <a:ln/>
        </p:spPr>
        <p:txBody>
          <a:bodyPr/>
          <a:lstStyle>
            <a:lvl1pPr>
              <a:defRPr/>
            </a:lvl1pPr>
          </a:lstStyle>
          <a:p>
            <a:pPr>
              <a:defRPr/>
            </a:pPr>
            <a:fld id="{B830BA79-61FC-4908-B4FE-BD0E0F5415A6}" type="slidenum">
              <a:rPr lang="en-GB" altLang="en-US"/>
              <a:pPr>
                <a:defRPr/>
              </a:pPr>
              <a:t>‹#›</a:t>
            </a:fld>
            <a:endParaRPr lang="en-GB" altLang="en-US"/>
          </a:p>
        </p:txBody>
      </p:sp>
    </p:spTree>
    <p:extLst>
      <p:ext uri="{BB962C8B-B14F-4D97-AF65-F5344CB8AC3E}">
        <p14:creationId xmlns:p14="http://schemas.microsoft.com/office/powerpoint/2010/main" val="38677708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28E06FB-8674-4D83-8602-979A4C3CEAF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59B0A708-4254-423F-9415-0E07735D552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9C7AFB09-EE6D-41BF-9644-B6155197BC2C}"/>
              </a:ext>
            </a:extLst>
          </p:cNvPr>
          <p:cNvSpPr>
            <a:spLocks noGrp="1" noChangeArrowheads="1"/>
          </p:cNvSpPr>
          <p:nvPr>
            <p:ph type="sldNum" sz="quarter" idx="12"/>
          </p:nvPr>
        </p:nvSpPr>
        <p:spPr>
          <a:ln/>
        </p:spPr>
        <p:txBody>
          <a:bodyPr/>
          <a:lstStyle>
            <a:lvl1pPr>
              <a:defRPr/>
            </a:lvl1pPr>
          </a:lstStyle>
          <a:p>
            <a:pPr>
              <a:defRPr/>
            </a:pPr>
            <a:fld id="{A10556BB-DC81-43DD-A973-FCCAD3887008}" type="slidenum">
              <a:rPr lang="en-GB" altLang="en-US"/>
              <a:pPr>
                <a:defRPr/>
              </a:pPr>
              <a:t>‹#›</a:t>
            </a:fld>
            <a:endParaRPr lang="en-GB" altLang="en-US"/>
          </a:p>
        </p:txBody>
      </p:sp>
    </p:spTree>
    <p:extLst>
      <p:ext uri="{BB962C8B-B14F-4D97-AF65-F5344CB8AC3E}">
        <p14:creationId xmlns:p14="http://schemas.microsoft.com/office/powerpoint/2010/main" val="2682123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4ED068AB-9A93-43B3-97C5-281E7D1D9222}"/>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9D8205DA-2362-4F6A-A9CE-8F1404D99F4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05C0A594-497F-4246-A9D2-3AB433BFB57F}"/>
              </a:ext>
            </a:extLst>
          </p:cNvPr>
          <p:cNvSpPr>
            <a:spLocks noGrp="1" noChangeArrowheads="1"/>
          </p:cNvSpPr>
          <p:nvPr>
            <p:ph type="sldNum" sz="quarter" idx="12"/>
          </p:nvPr>
        </p:nvSpPr>
        <p:spPr>
          <a:ln/>
        </p:spPr>
        <p:txBody>
          <a:bodyPr/>
          <a:lstStyle>
            <a:lvl1pPr>
              <a:defRPr/>
            </a:lvl1pPr>
          </a:lstStyle>
          <a:p>
            <a:pPr>
              <a:defRPr/>
            </a:pPr>
            <a:fld id="{9A0555F0-C0EA-43B3-882E-CF719600317B}" type="slidenum">
              <a:rPr lang="en-GB" altLang="en-US"/>
              <a:pPr>
                <a:defRPr/>
              </a:pPr>
              <a:t>‹#›</a:t>
            </a:fld>
            <a:endParaRPr lang="en-GB" altLang="en-US"/>
          </a:p>
        </p:txBody>
      </p:sp>
    </p:spTree>
    <p:extLst>
      <p:ext uri="{BB962C8B-B14F-4D97-AF65-F5344CB8AC3E}">
        <p14:creationId xmlns:p14="http://schemas.microsoft.com/office/powerpoint/2010/main" val="38485002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96BBD03-8D09-40B7-BB52-18A3FC21011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E1A59A90-4392-4EAA-A39F-A755B82E443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C0B7D3C8-B220-4361-B0E4-736282110A56}"/>
              </a:ext>
            </a:extLst>
          </p:cNvPr>
          <p:cNvSpPr>
            <a:spLocks noGrp="1" noChangeArrowheads="1"/>
          </p:cNvSpPr>
          <p:nvPr>
            <p:ph type="sldNum" sz="quarter" idx="12"/>
          </p:nvPr>
        </p:nvSpPr>
        <p:spPr>
          <a:ln/>
        </p:spPr>
        <p:txBody>
          <a:bodyPr/>
          <a:lstStyle>
            <a:lvl1pPr>
              <a:defRPr/>
            </a:lvl1pPr>
          </a:lstStyle>
          <a:p>
            <a:pPr>
              <a:defRPr/>
            </a:pPr>
            <a:fld id="{75BECB93-E660-4861-A6EE-1144E797A919}" type="slidenum">
              <a:rPr lang="en-GB" altLang="en-US"/>
              <a:pPr>
                <a:defRPr/>
              </a:pPr>
              <a:t>‹#›</a:t>
            </a:fld>
            <a:endParaRPr lang="en-GB" altLang="en-US"/>
          </a:p>
        </p:txBody>
      </p:sp>
    </p:spTree>
    <p:extLst>
      <p:ext uri="{BB962C8B-B14F-4D97-AF65-F5344CB8AC3E}">
        <p14:creationId xmlns:p14="http://schemas.microsoft.com/office/powerpoint/2010/main" val="17937853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1000" y="457201"/>
            <a:ext cx="2311400" cy="56689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336800" y="457201"/>
            <a:ext cx="6731000" cy="5668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047AE50-74EB-40C2-9404-5DF88A260B8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D5CCAB55-700C-4DD3-8F28-D8AEA6E7783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A55C66BB-0E43-4653-8F5E-267B50C94E3E}"/>
              </a:ext>
            </a:extLst>
          </p:cNvPr>
          <p:cNvSpPr>
            <a:spLocks noGrp="1" noChangeArrowheads="1"/>
          </p:cNvSpPr>
          <p:nvPr>
            <p:ph type="sldNum" sz="quarter" idx="12"/>
          </p:nvPr>
        </p:nvSpPr>
        <p:spPr>
          <a:ln/>
        </p:spPr>
        <p:txBody>
          <a:bodyPr/>
          <a:lstStyle>
            <a:lvl1pPr>
              <a:defRPr/>
            </a:lvl1pPr>
          </a:lstStyle>
          <a:p>
            <a:pPr>
              <a:defRPr/>
            </a:pPr>
            <a:fld id="{AF3D9F65-4925-4431-82F4-9D6ABB0F4F59}" type="slidenum">
              <a:rPr lang="en-GB" altLang="en-US"/>
              <a:pPr>
                <a:defRPr/>
              </a:pPr>
              <a:t>‹#›</a:t>
            </a:fld>
            <a:endParaRPr lang="en-GB" altLang="en-US"/>
          </a:p>
        </p:txBody>
      </p:sp>
    </p:spTree>
    <p:extLst>
      <p:ext uri="{BB962C8B-B14F-4D97-AF65-F5344CB8AC3E}">
        <p14:creationId xmlns:p14="http://schemas.microsoft.com/office/powerpoint/2010/main" val="1897363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3.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4EA89B-405A-42CC-AB57-3C593F59BB59}" type="datetimeFigureOut">
              <a:rPr lang="en-GB" smtClean="0"/>
              <a:t>19/09/2024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B3FBC2-B698-4EBF-8523-784DC5975160}" type="slidenum">
              <a:rPr lang="en-GB" smtClean="0"/>
              <a:t>‹#›</a:t>
            </a:fld>
            <a:endParaRPr lang="en-GB"/>
          </a:p>
        </p:txBody>
      </p:sp>
    </p:spTree>
    <p:extLst>
      <p:ext uri="{BB962C8B-B14F-4D97-AF65-F5344CB8AC3E}">
        <p14:creationId xmlns:p14="http://schemas.microsoft.com/office/powerpoint/2010/main" val="1209337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160000" cy="1143000"/>
          </a:xfrm>
          <a:prstGeom prst="rect">
            <a:avLst/>
          </a:prstGeom>
        </p:spPr>
        <p:txBody>
          <a:bodyPr vert="horz" lIns="91440" tIns="45720" rIns="91440" bIns="45720" rtlCol="0" anchor="ctr">
            <a:noAutofit/>
          </a:bodyPr>
          <a:lstStyle/>
          <a:p>
            <a:r>
              <a:rPr lang="en-US"/>
              <a:t>Click to edit Master title style</a:t>
            </a:r>
          </a:p>
        </p:txBody>
      </p:sp>
      <p:sp>
        <p:nvSpPr>
          <p:cNvPr id="1027" name="Text Placeholder 2"/>
          <p:cNvSpPr>
            <a:spLocks noGrp="1"/>
          </p:cNvSpPr>
          <p:nvPr>
            <p:ph type="body" idx="1"/>
          </p:nvPr>
        </p:nvSpPr>
        <p:spPr bwMode="auto">
          <a:xfrm>
            <a:off x="609600" y="1600200"/>
            <a:ext cx="101600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6"/>
          <p:cNvSpPr/>
          <p:nvPr/>
        </p:nvSpPr>
        <p:spPr>
          <a:xfrm>
            <a:off x="1127760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8" name="Rectangle 7"/>
          <p:cNvSpPr/>
          <p:nvPr/>
        </p:nvSpPr>
        <p:spPr>
          <a:xfrm>
            <a:off x="11277600" y="5486400"/>
            <a:ext cx="9144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6" name="Slide Number Placeholder 5"/>
          <p:cNvSpPr>
            <a:spLocks noGrp="1"/>
          </p:cNvSpPr>
          <p:nvPr>
            <p:ph type="sldNum" sz="quarter" idx="4"/>
          </p:nvPr>
        </p:nvSpPr>
        <p:spPr>
          <a:xfrm>
            <a:off x="11374967" y="5648326"/>
            <a:ext cx="732367" cy="396875"/>
          </a:xfrm>
          <a:prstGeom prst="bracketPair">
            <a:avLst>
              <a:gd name="adj" fmla="val 17949"/>
            </a:avLst>
          </a:prstGeom>
          <a:ln w="19050">
            <a:solidFill>
              <a:srgbClr val="FFFFFF"/>
            </a:solidFill>
          </a:ln>
        </p:spPr>
        <p:txBody>
          <a:bodyPr vert="horz" wrap="square" lIns="0" tIns="0" rIns="0" bIns="0" numCol="1" anchor="ctr" anchorCtr="0" compatLnSpc="1">
            <a:prstTxWarp prst="textNoShape">
              <a:avLst/>
            </a:prstTxWarp>
          </a:bodyPr>
          <a:lstStyle>
            <a:lvl1pPr algn="ctr" eaLnBrk="0" hangingPunct="0">
              <a:defRPr>
                <a:solidFill>
                  <a:srgbClr val="FFFFFF"/>
                </a:solidFill>
              </a:defRPr>
            </a:lvl1pPr>
          </a:lstStyle>
          <a:p>
            <a:pPr>
              <a:defRPr/>
            </a:pPr>
            <a:fld id="{5DC0DAA9-FA88-4027-9077-60C7514E4002}" type="slidenum">
              <a:rPr lang="en-GB" altLang="en-US"/>
              <a:pPr>
                <a:defRPr/>
              </a:pPr>
              <a:t>‹#›</a:t>
            </a:fld>
            <a:endParaRPr lang="en-GB" altLang="en-US"/>
          </a:p>
        </p:txBody>
      </p:sp>
      <p:sp>
        <p:nvSpPr>
          <p:cNvPr id="5" name="Footer Placeholder 4"/>
          <p:cNvSpPr>
            <a:spLocks noGrp="1"/>
          </p:cNvSpPr>
          <p:nvPr>
            <p:ph type="ftr" sz="quarter" idx="3"/>
          </p:nvPr>
        </p:nvSpPr>
        <p:spPr>
          <a:xfrm rot="16200000">
            <a:off x="10511103" y="3988066"/>
            <a:ext cx="2366963" cy="486833"/>
          </a:xfrm>
          <a:prstGeom prst="rect">
            <a:avLst/>
          </a:prstGeom>
        </p:spPr>
        <p:txBody>
          <a:bodyPr vert="horz" lIns="91440" tIns="45720" rIns="91440" bIns="45720" rtlCol="0" anchor="ctr"/>
          <a:lstStyle>
            <a:lvl1pPr algn="r" eaLnBrk="0" hangingPunct="0">
              <a:defRPr sz="1200">
                <a:solidFill>
                  <a:schemeClr val="bg2"/>
                </a:solidFill>
                <a:latin typeface="Arial" pitchFamily="34" charset="0"/>
                <a:cs typeface="Arial" pitchFamily="34" charset="0"/>
              </a:defRPr>
            </a:lvl1pPr>
          </a:lstStyle>
          <a:p>
            <a:pPr>
              <a:defRPr/>
            </a:pPr>
            <a:endParaRPr lang="en-GB"/>
          </a:p>
        </p:txBody>
      </p:sp>
      <p:sp>
        <p:nvSpPr>
          <p:cNvPr id="4" name="Date Placeholder 3"/>
          <p:cNvSpPr>
            <a:spLocks noGrp="1"/>
          </p:cNvSpPr>
          <p:nvPr>
            <p:ph type="dt" sz="half" idx="2"/>
          </p:nvPr>
        </p:nvSpPr>
        <p:spPr>
          <a:xfrm rot="16200000">
            <a:off x="10475384" y="1585384"/>
            <a:ext cx="2438400" cy="486833"/>
          </a:xfrm>
          <a:prstGeom prst="rect">
            <a:avLst/>
          </a:prstGeom>
        </p:spPr>
        <p:txBody>
          <a:bodyPr vert="horz" lIns="91440" tIns="45720" rIns="91440" bIns="45720" rtlCol="0" anchor="ctr"/>
          <a:lstStyle>
            <a:lvl1pPr algn="l" eaLnBrk="0" hangingPunct="0">
              <a:defRPr sz="1200">
                <a:solidFill>
                  <a:schemeClr val="bg2"/>
                </a:solidFill>
                <a:latin typeface="Arial" pitchFamily="34" charset="0"/>
                <a:cs typeface="Arial" pitchFamily="34" charset="0"/>
              </a:defRPr>
            </a:lvl1pPr>
          </a:lstStyle>
          <a:p>
            <a:pPr>
              <a:defRPr/>
            </a:pPr>
            <a:endParaRPr lang="en-GB"/>
          </a:p>
        </p:txBody>
      </p:sp>
    </p:spTree>
    <p:extLst>
      <p:ext uri="{BB962C8B-B14F-4D97-AF65-F5344CB8AC3E}">
        <p14:creationId xmlns:p14="http://schemas.microsoft.com/office/powerpoint/2010/main" val="1078420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86" r:id="rId14"/>
  </p:sldLayoutIdLst>
  <p:txStyles>
    <p:titleStyle>
      <a:lvl1pPr algn="l" rtl="0" eaLnBrk="0" fontAlgn="base" hangingPunct="0">
        <a:spcBef>
          <a:spcPct val="0"/>
        </a:spcBef>
        <a:spcAft>
          <a:spcPct val="0"/>
        </a:spcAft>
        <a:defRPr sz="4600" kern="1200" spc="-100">
          <a:solidFill>
            <a:schemeClr val="tx2"/>
          </a:solidFill>
          <a:latin typeface="+mj-lt"/>
          <a:ea typeface="+mj-ea"/>
          <a:cs typeface="+mj-cs"/>
        </a:defRPr>
      </a:lvl1pPr>
      <a:lvl2pPr algn="l" rtl="0" eaLnBrk="0" fontAlgn="base" hangingPunct="0">
        <a:spcBef>
          <a:spcPct val="0"/>
        </a:spcBef>
        <a:spcAft>
          <a:spcPct val="0"/>
        </a:spcAft>
        <a:defRPr sz="4600">
          <a:solidFill>
            <a:schemeClr val="tx2"/>
          </a:solidFill>
          <a:latin typeface="Cambria" pitchFamily="18" charset="0"/>
        </a:defRPr>
      </a:lvl2pPr>
      <a:lvl3pPr algn="l" rtl="0" eaLnBrk="0" fontAlgn="base" hangingPunct="0">
        <a:spcBef>
          <a:spcPct val="0"/>
        </a:spcBef>
        <a:spcAft>
          <a:spcPct val="0"/>
        </a:spcAft>
        <a:defRPr sz="4600">
          <a:solidFill>
            <a:schemeClr val="tx2"/>
          </a:solidFill>
          <a:latin typeface="Cambria" pitchFamily="18" charset="0"/>
        </a:defRPr>
      </a:lvl3pPr>
      <a:lvl4pPr algn="l" rtl="0" eaLnBrk="0" fontAlgn="base" hangingPunct="0">
        <a:spcBef>
          <a:spcPct val="0"/>
        </a:spcBef>
        <a:spcAft>
          <a:spcPct val="0"/>
        </a:spcAft>
        <a:defRPr sz="4600">
          <a:solidFill>
            <a:schemeClr val="tx2"/>
          </a:solidFill>
          <a:latin typeface="Cambria" pitchFamily="18" charset="0"/>
        </a:defRPr>
      </a:lvl4pPr>
      <a:lvl5pPr algn="l" rtl="0" eaLnBrk="0" fontAlgn="base" hangingPunct="0">
        <a:spcBef>
          <a:spcPct val="0"/>
        </a:spcBef>
        <a:spcAft>
          <a:spcPct val="0"/>
        </a:spcAft>
        <a:defRPr sz="4600">
          <a:solidFill>
            <a:schemeClr val="tx2"/>
          </a:solidFill>
          <a:latin typeface="Cambria" pitchFamily="18" charset="0"/>
        </a:defRPr>
      </a:lvl5pPr>
      <a:lvl6pPr marL="457200" algn="l" rtl="0" fontAlgn="base">
        <a:spcBef>
          <a:spcPct val="0"/>
        </a:spcBef>
        <a:spcAft>
          <a:spcPct val="0"/>
        </a:spcAft>
        <a:defRPr sz="4600">
          <a:solidFill>
            <a:schemeClr val="tx2"/>
          </a:solidFill>
          <a:latin typeface="Cambria" pitchFamily="18" charset="0"/>
        </a:defRPr>
      </a:lvl6pPr>
      <a:lvl7pPr marL="914400" algn="l" rtl="0" fontAlgn="base">
        <a:spcBef>
          <a:spcPct val="0"/>
        </a:spcBef>
        <a:spcAft>
          <a:spcPct val="0"/>
        </a:spcAft>
        <a:defRPr sz="4600">
          <a:solidFill>
            <a:schemeClr val="tx2"/>
          </a:solidFill>
          <a:latin typeface="Cambria" pitchFamily="18" charset="0"/>
        </a:defRPr>
      </a:lvl7pPr>
      <a:lvl8pPr marL="1371600" algn="l" rtl="0" fontAlgn="base">
        <a:spcBef>
          <a:spcPct val="0"/>
        </a:spcBef>
        <a:spcAft>
          <a:spcPct val="0"/>
        </a:spcAft>
        <a:defRPr sz="4600">
          <a:solidFill>
            <a:schemeClr val="tx2"/>
          </a:solidFill>
          <a:latin typeface="Cambria" pitchFamily="18" charset="0"/>
        </a:defRPr>
      </a:lvl8pPr>
      <a:lvl9pPr marL="1828800" algn="l" rtl="0" fontAlgn="base">
        <a:spcBef>
          <a:spcPct val="0"/>
        </a:spcBef>
        <a:spcAft>
          <a:spcPct val="0"/>
        </a:spcAft>
        <a:defRPr sz="4600">
          <a:solidFill>
            <a:schemeClr val="tx2"/>
          </a:solidFill>
          <a:latin typeface="Cambria" pitchFamily="18" charset="0"/>
        </a:defRPr>
      </a:lvl9pPr>
    </p:titleStyle>
    <p:body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4036C4"/>
            </a:gs>
            <a:gs pos="100000">
              <a:schemeClr val="accent1"/>
            </a:gs>
          </a:gsLst>
          <a:lin ang="5400000" scaled="1"/>
        </a:gradFill>
        <a:effectLst/>
      </p:bgPr>
    </p:bg>
    <p:spTree>
      <p:nvGrpSpPr>
        <p:cNvPr id="1" name=""/>
        <p:cNvGrpSpPr/>
        <p:nvPr/>
      </p:nvGrpSpPr>
      <p:grpSpPr>
        <a:xfrm>
          <a:off x="0" y="0"/>
          <a:ext cx="0" cy="0"/>
          <a:chOff x="0" y="0"/>
          <a:chExt cx="0" cy="0"/>
        </a:xfrm>
      </p:grpSpPr>
      <p:sp>
        <p:nvSpPr>
          <p:cNvPr id="1026" name="Rectangle 7">
            <a:extLst>
              <a:ext uri="{FF2B5EF4-FFF2-40B4-BE49-F238E27FC236}">
                <a16:creationId xmlns:a16="http://schemas.microsoft.com/office/drawing/2014/main" id="{68E861A9-A175-4671-81DB-0EC10C2812A4}"/>
              </a:ext>
            </a:extLst>
          </p:cNvPr>
          <p:cNvSpPr>
            <a:spLocks noChangeArrowheads="1"/>
          </p:cNvSpPr>
          <p:nvPr userDrawn="1"/>
        </p:nvSpPr>
        <p:spPr bwMode="auto">
          <a:xfrm>
            <a:off x="0" y="0"/>
            <a:ext cx="1422400" cy="6858000"/>
          </a:xfrm>
          <a:prstGeom prst="rect">
            <a:avLst/>
          </a:prstGeom>
          <a:solidFill>
            <a:srgbClr val="4036C4"/>
          </a:solidFill>
          <a:ln>
            <a:noFill/>
          </a:ln>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defRPr/>
            </a:pPr>
            <a:endParaRPr lang="en-US" altLang="en-US" sz="1800"/>
          </a:p>
        </p:txBody>
      </p:sp>
      <p:sp>
        <p:nvSpPr>
          <p:cNvPr id="1027" name="Rectangle 2">
            <a:extLst>
              <a:ext uri="{FF2B5EF4-FFF2-40B4-BE49-F238E27FC236}">
                <a16:creationId xmlns:a16="http://schemas.microsoft.com/office/drawing/2014/main" id="{298E1457-CB80-41C4-89B9-7843845C23F7}"/>
              </a:ext>
            </a:extLst>
          </p:cNvPr>
          <p:cNvSpPr>
            <a:spLocks noGrp="1" noChangeArrowheads="1"/>
          </p:cNvSpPr>
          <p:nvPr>
            <p:ph type="title"/>
          </p:nvPr>
        </p:nvSpPr>
        <p:spPr bwMode="auto">
          <a:xfrm>
            <a:off x="2336800" y="45720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8" name="Rectangle 3">
            <a:extLst>
              <a:ext uri="{FF2B5EF4-FFF2-40B4-BE49-F238E27FC236}">
                <a16:creationId xmlns:a16="http://schemas.microsoft.com/office/drawing/2014/main" id="{AEDCC542-60E1-4574-8B07-70EDA608D3FE}"/>
              </a:ext>
            </a:extLst>
          </p:cNvPr>
          <p:cNvSpPr>
            <a:spLocks noGrp="1" noChangeArrowheads="1"/>
          </p:cNvSpPr>
          <p:nvPr>
            <p:ph type="body" idx="1"/>
          </p:nvPr>
        </p:nvSpPr>
        <p:spPr bwMode="auto">
          <a:xfrm>
            <a:off x="2336800" y="1600201"/>
            <a:ext cx="9245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 name="Rectangle 4">
            <a:extLst>
              <a:ext uri="{FF2B5EF4-FFF2-40B4-BE49-F238E27FC236}">
                <a16:creationId xmlns:a16="http://schemas.microsoft.com/office/drawing/2014/main" id="{8169E530-D6A5-4856-ACCA-34677E8F8040}"/>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1">
                <a:latin typeface="Arial" charset="0"/>
                <a:ea typeface="+mn-ea"/>
              </a:defRPr>
            </a:lvl1pPr>
          </a:lstStyle>
          <a:p>
            <a:pPr>
              <a:defRPr/>
            </a:pPr>
            <a:endParaRPr lang="en-GB"/>
          </a:p>
        </p:txBody>
      </p:sp>
      <p:sp>
        <p:nvSpPr>
          <p:cNvPr id="1029" name="Rectangle 5">
            <a:extLst>
              <a:ext uri="{FF2B5EF4-FFF2-40B4-BE49-F238E27FC236}">
                <a16:creationId xmlns:a16="http://schemas.microsoft.com/office/drawing/2014/main" id="{5AA8E0BD-BFFB-4769-982D-612590E41E66}"/>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1">
                <a:latin typeface="Arial" charset="0"/>
                <a:ea typeface="+mn-ea"/>
              </a:defRPr>
            </a:lvl1pPr>
          </a:lstStyle>
          <a:p>
            <a:pPr>
              <a:defRPr/>
            </a:pPr>
            <a:endParaRPr lang="en-GB"/>
          </a:p>
        </p:txBody>
      </p:sp>
      <p:sp>
        <p:nvSpPr>
          <p:cNvPr id="1030" name="Rectangle 6">
            <a:extLst>
              <a:ext uri="{FF2B5EF4-FFF2-40B4-BE49-F238E27FC236}">
                <a16:creationId xmlns:a16="http://schemas.microsoft.com/office/drawing/2014/main" id="{7FB5BEF7-9640-42C2-833B-25872145B404}"/>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1"/>
            </a:lvl1pPr>
          </a:lstStyle>
          <a:p>
            <a:pPr>
              <a:defRPr/>
            </a:pPr>
            <a:fld id="{548483D3-25D3-4C65-B7AE-3A3EF40FE266}" type="slidenum">
              <a:rPr lang="en-GB" altLang="en-US"/>
              <a:pPr>
                <a:defRPr/>
              </a:pPr>
              <a:t>‹#›</a:t>
            </a:fld>
            <a:endParaRPr lang="en-GB" altLang="en-US"/>
          </a:p>
        </p:txBody>
      </p:sp>
      <p:sp>
        <p:nvSpPr>
          <p:cNvPr id="1032" name="Text Box 8">
            <a:extLst>
              <a:ext uri="{FF2B5EF4-FFF2-40B4-BE49-F238E27FC236}">
                <a16:creationId xmlns:a16="http://schemas.microsoft.com/office/drawing/2014/main" id="{9088FDBA-EFF4-42EA-8762-D9FA671EC031}"/>
              </a:ext>
            </a:extLst>
          </p:cNvPr>
          <p:cNvSpPr txBox="1">
            <a:spLocks noChangeArrowheads="1"/>
          </p:cNvSpPr>
          <p:nvPr userDrawn="1"/>
        </p:nvSpPr>
        <p:spPr bwMode="auto">
          <a:xfrm rot="5400000" flipH="1" flipV="1">
            <a:off x="-3406510" y="2807663"/>
            <a:ext cx="8154988" cy="1015663"/>
          </a:xfrm>
          <a:prstGeom prst="rect">
            <a:avLst/>
          </a:prstGeom>
          <a:noFill/>
          <a:ln>
            <a:noFill/>
          </a:ln>
          <a:effectLst>
            <a:outerShdw dist="35921" dir="2700000" algn="ctr" rotWithShape="0">
              <a:srgbClr val="000066"/>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defRPr/>
            </a:pPr>
            <a:r>
              <a:rPr lang="en-GB" sz="6000" b="1">
                <a:solidFill>
                  <a:schemeClr val="accent1"/>
                </a:solidFill>
                <a:latin typeface="Arial Rounded MT Bold" pitchFamily="34" charset="0"/>
                <a:ea typeface="+mn-ea"/>
              </a:rPr>
              <a:t>Success at GCSE</a:t>
            </a:r>
          </a:p>
        </p:txBody>
      </p:sp>
      <p:pic>
        <p:nvPicPr>
          <p:cNvPr id="1033" name="Picture 9">
            <a:extLst>
              <a:ext uri="{FF2B5EF4-FFF2-40B4-BE49-F238E27FC236}">
                <a16:creationId xmlns:a16="http://schemas.microsoft.com/office/drawing/2014/main" id="{4F9718E3-EE50-4D28-9449-B947C5F37C87}"/>
              </a:ext>
            </a:extLst>
          </p:cNvPr>
          <p:cNvPicPr>
            <a:picLocks noChangeAspect="1" noChangeArrowheads="1"/>
          </p:cNvPicPr>
          <p:nvPr userDrawn="1"/>
        </p:nvPicPr>
        <p:blipFill>
          <a:blip r:embed="rId1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1176000" y="6096000"/>
            <a:ext cx="1016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558622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rtl="0" eaLnBrk="0" fontAlgn="base" hangingPunct="0">
        <a:spcBef>
          <a:spcPct val="0"/>
        </a:spcBef>
        <a:spcAft>
          <a:spcPct val="0"/>
        </a:spcAft>
        <a:defRPr sz="4000" b="1">
          <a:solidFill>
            <a:schemeClr val="tx2"/>
          </a:solidFill>
          <a:latin typeface="+mj-lt"/>
          <a:ea typeface="ＭＳ Ｐゴシック" charset="0"/>
          <a:cs typeface="+mj-cs"/>
        </a:defRPr>
      </a:lvl1pPr>
      <a:lvl2pPr algn="l" rtl="0" eaLnBrk="0" fontAlgn="base" hangingPunct="0">
        <a:spcBef>
          <a:spcPct val="0"/>
        </a:spcBef>
        <a:spcAft>
          <a:spcPct val="0"/>
        </a:spcAft>
        <a:defRPr sz="4000" b="1">
          <a:solidFill>
            <a:schemeClr val="tx2"/>
          </a:solidFill>
          <a:latin typeface="Arial" charset="0"/>
          <a:ea typeface="ＭＳ Ｐゴシック" charset="0"/>
        </a:defRPr>
      </a:lvl2pPr>
      <a:lvl3pPr algn="l" rtl="0" eaLnBrk="0" fontAlgn="base" hangingPunct="0">
        <a:spcBef>
          <a:spcPct val="0"/>
        </a:spcBef>
        <a:spcAft>
          <a:spcPct val="0"/>
        </a:spcAft>
        <a:defRPr sz="4000" b="1">
          <a:solidFill>
            <a:schemeClr val="tx2"/>
          </a:solidFill>
          <a:latin typeface="Arial" charset="0"/>
          <a:ea typeface="ＭＳ Ｐゴシック" charset="0"/>
        </a:defRPr>
      </a:lvl3pPr>
      <a:lvl4pPr algn="l" rtl="0" eaLnBrk="0" fontAlgn="base" hangingPunct="0">
        <a:spcBef>
          <a:spcPct val="0"/>
        </a:spcBef>
        <a:spcAft>
          <a:spcPct val="0"/>
        </a:spcAft>
        <a:defRPr sz="4000" b="1">
          <a:solidFill>
            <a:schemeClr val="tx2"/>
          </a:solidFill>
          <a:latin typeface="Arial" charset="0"/>
          <a:ea typeface="ＭＳ Ｐゴシック" charset="0"/>
        </a:defRPr>
      </a:lvl4pPr>
      <a:lvl5pPr algn="l" rtl="0" eaLnBrk="0" fontAlgn="base" hangingPunct="0">
        <a:spcBef>
          <a:spcPct val="0"/>
        </a:spcBef>
        <a:spcAft>
          <a:spcPct val="0"/>
        </a:spcAft>
        <a:defRPr sz="4000" b="1">
          <a:solidFill>
            <a:schemeClr val="tx2"/>
          </a:solidFill>
          <a:latin typeface="Arial" charset="0"/>
          <a:ea typeface="ＭＳ Ｐゴシック" charset="0"/>
        </a:defRPr>
      </a:lvl5pPr>
      <a:lvl6pPr marL="457200" algn="l" rtl="0" fontAlgn="base">
        <a:spcBef>
          <a:spcPct val="0"/>
        </a:spcBef>
        <a:spcAft>
          <a:spcPct val="0"/>
        </a:spcAft>
        <a:defRPr sz="4000" b="1">
          <a:solidFill>
            <a:schemeClr val="tx2"/>
          </a:solidFill>
          <a:latin typeface="Arial" charset="0"/>
        </a:defRPr>
      </a:lvl6pPr>
      <a:lvl7pPr marL="914400" algn="l" rtl="0" fontAlgn="base">
        <a:spcBef>
          <a:spcPct val="0"/>
        </a:spcBef>
        <a:spcAft>
          <a:spcPct val="0"/>
        </a:spcAft>
        <a:defRPr sz="4000" b="1">
          <a:solidFill>
            <a:schemeClr val="tx2"/>
          </a:solidFill>
          <a:latin typeface="Arial" charset="0"/>
        </a:defRPr>
      </a:lvl7pPr>
      <a:lvl8pPr marL="1371600" algn="l" rtl="0" fontAlgn="base">
        <a:spcBef>
          <a:spcPct val="0"/>
        </a:spcBef>
        <a:spcAft>
          <a:spcPct val="0"/>
        </a:spcAft>
        <a:defRPr sz="4000" b="1">
          <a:solidFill>
            <a:schemeClr val="tx2"/>
          </a:solidFill>
          <a:latin typeface="Arial" charset="0"/>
        </a:defRPr>
      </a:lvl8pPr>
      <a:lvl9pPr marL="1828800" algn="l" rtl="0" fontAlgn="base">
        <a:spcBef>
          <a:spcPct val="0"/>
        </a:spcBef>
        <a:spcAft>
          <a:spcPct val="0"/>
        </a:spcAft>
        <a:defRPr sz="40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hyperlink" Target="mailto:will.gallafant@archbishopmg.co.uk" TargetMode="External"/><Relationship Id="rId2" Type="http://schemas.openxmlformats.org/officeDocument/2006/relationships/hyperlink" Target="mailto:claire.burgess@archbishopmg.co.uk" TargetMode="Externa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comments" Target="../comments/commen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6.png"/><Relationship Id="rId7"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 Id="rId9" Type="http://schemas.openxmlformats.org/officeDocument/2006/relationships/image" Target="../media/image22.jpg"/></Relationships>
</file>

<file path=ppt/slides/_rels/slide1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jpg"/><Relationship Id="rId7" Type="http://schemas.openxmlformats.org/officeDocument/2006/relationships/image" Target="../media/image27.jp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 Id="rId9" Type="http://schemas.openxmlformats.org/officeDocument/2006/relationships/image" Target="../media/image29.jp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4.xml"/><Relationship Id="rId1" Type="http://schemas.openxmlformats.org/officeDocument/2006/relationships/slideLayout" Target="../slideLayouts/slideLayout24.xml"/><Relationship Id="rId5" Type="http://schemas.openxmlformats.org/officeDocument/2006/relationships/image" Target="../media/image30.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34.jpe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27.xml"/><Relationship Id="rId5" Type="http://schemas.openxmlformats.org/officeDocument/2006/relationships/image" Target="../media/image37.png"/><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symbaloo.com/mix/maths117" TargetMode="External"/><Relationship Id="rId1" Type="http://schemas.openxmlformats.org/officeDocument/2006/relationships/slideLayout" Target="../slideLayouts/slideLayout27.xml"/><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1.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2.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3.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4.png"/><Relationship Id="rId1" Type="http://schemas.openxmlformats.org/officeDocument/2006/relationships/slideLayout" Target="../slideLayouts/slideLayout27.xml"/><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33.png"/><Relationship Id="rId2" Type="http://schemas.openxmlformats.org/officeDocument/2006/relationships/image" Target="../media/image46.jpeg"/><Relationship Id="rId1" Type="http://schemas.openxmlformats.org/officeDocument/2006/relationships/slideLayout" Target="../slideLayouts/slideLayout27.xml"/><Relationship Id="rId6" Type="http://schemas.openxmlformats.org/officeDocument/2006/relationships/image" Target="../media/image50.png"/><Relationship Id="rId5" Type="http://schemas.openxmlformats.org/officeDocument/2006/relationships/image" Target="../media/image49.jpeg"/><Relationship Id="rId4" Type="http://schemas.openxmlformats.org/officeDocument/2006/relationships/image" Target="../media/image48.png"/></Relationships>
</file>

<file path=ppt/slides/_rels/slide2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7.xml"/><Relationship Id="rId1" Type="http://schemas.openxmlformats.org/officeDocument/2006/relationships/tags" Target="../tags/tag1.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7.xml"/><Relationship Id="rId5" Type="http://schemas.openxmlformats.org/officeDocument/2006/relationships/image" Target="../media/image33.png"/><Relationship Id="rId4" Type="http://schemas.openxmlformats.org/officeDocument/2006/relationships/image" Target="../media/image54.jpe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3.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hyperlink" Target="https://www.loom.com/share/dbb0c860f92044bfa293fe368cbb6c94?sid=e652cdc9-18b1-4bb4-a002-f44c5562abbf" TargetMode="Externa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3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hyperlink" Target="https://padlet.com/MissLewisCymraeg/ot49amze89be" TargetMode="External"/><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hyperlink" Target="https://padlet.com/MissLewisCymraeg/p77jvxr0rlp6" TargetMode="External"/><Relationship Id="rId5" Type="http://schemas.openxmlformats.org/officeDocument/2006/relationships/hyperlink" Target="https://padlet.com/MissLewisCymraeg/a5c2mdm43rmg" TargetMode="External"/><Relationship Id="rId4" Type="http://schemas.openxmlformats.org/officeDocument/2006/relationships/hyperlink" Target="https://padlet.com/MissLewisCymraeg/5udm7poxigpg"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mailto:nicola.lewis@archbishopmg.co.uk" TargetMode="Externa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hyperlink" Target="mailto:Year10expectation@archbishopmg.co.uk" TargetMode="Externa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98E03-43B2-4582-A3E4-6D9395EEDA6C}"/>
              </a:ext>
            </a:extLst>
          </p:cNvPr>
          <p:cNvSpPr>
            <a:spLocks noGrp="1"/>
          </p:cNvSpPr>
          <p:nvPr>
            <p:ph type="ctrTitle"/>
          </p:nvPr>
        </p:nvSpPr>
        <p:spPr>
          <a:xfrm>
            <a:off x="404150" y="-13298"/>
            <a:ext cx="11679481" cy="1480463"/>
          </a:xfrm>
        </p:spPr>
        <p:txBody>
          <a:bodyPr>
            <a:normAutofit/>
          </a:bodyPr>
          <a:lstStyle/>
          <a:p>
            <a:pPr algn="r"/>
            <a:r>
              <a:rPr lang="en-GB" sz="5400"/>
              <a:t>Archbishop McGrath</a:t>
            </a:r>
            <a:r>
              <a:rPr lang="en-GB"/>
              <a:t/>
            </a:r>
            <a:br>
              <a:rPr lang="en-GB"/>
            </a:br>
            <a:r>
              <a:rPr lang="en-GB" sz="3200"/>
              <a:t>Catholic High School</a:t>
            </a:r>
          </a:p>
        </p:txBody>
      </p:sp>
      <p:pic>
        <p:nvPicPr>
          <p:cNvPr id="4" name="Picture 3">
            <a:extLst>
              <a:ext uri="{FF2B5EF4-FFF2-40B4-BE49-F238E27FC236}">
                <a16:creationId xmlns:a16="http://schemas.microsoft.com/office/drawing/2014/main" id="{BBE94944-6E93-473A-9BCF-31C7EC177447}"/>
              </a:ext>
            </a:extLst>
          </p:cNvPr>
          <p:cNvPicPr>
            <a:picLocks noChangeAspect="1"/>
          </p:cNvPicPr>
          <p:nvPr/>
        </p:nvPicPr>
        <p:blipFill>
          <a:blip r:embed="rId2"/>
          <a:stretch>
            <a:fillRect/>
          </a:stretch>
        </p:blipFill>
        <p:spPr>
          <a:xfrm>
            <a:off x="70878" y="1043154"/>
            <a:ext cx="6590476" cy="5013803"/>
          </a:xfrm>
          <a:prstGeom prst="rect">
            <a:avLst/>
          </a:prstGeom>
        </p:spPr>
      </p:pic>
      <p:sp>
        <p:nvSpPr>
          <p:cNvPr id="5" name="Rectangle 2">
            <a:extLst>
              <a:ext uri="{FF2B5EF4-FFF2-40B4-BE49-F238E27FC236}">
                <a16:creationId xmlns:a16="http://schemas.microsoft.com/office/drawing/2014/main" id="{A5F1D291-ADB1-4435-8C4B-A47E82BCBD43}"/>
              </a:ext>
            </a:extLst>
          </p:cNvPr>
          <p:cNvSpPr>
            <a:spLocks noChangeArrowheads="1"/>
          </p:cNvSpPr>
          <p:nvPr/>
        </p:nvSpPr>
        <p:spPr bwMode="auto">
          <a:xfrm>
            <a:off x="6661355" y="4103685"/>
            <a:ext cx="5459768" cy="1953272"/>
          </a:xfrm>
          <a:prstGeom prst="rect">
            <a:avLst/>
          </a:prstGeom>
          <a:solidFill>
            <a:srgbClr val="00B050"/>
          </a:solidFill>
          <a:ln>
            <a:noFill/>
          </a:ln>
          <a:effectLst/>
          <a:extLst>
            <a:ext uri="{91240B29-F687-4F45-9708-019B960494DF}">
              <a14:hiddenLine xmlns:a14="http://schemas.microsoft.com/office/drawing/2010/main" w="381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i="0" u="none" strike="noStrike" cap="none" normalizeH="0" baseline="0" err="1">
                <a:ln>
                  <a:noFill/>
                </a:ln>
                <a:effectLst/>
                <a:latin typeface="Comic Sans MS" panose="030F0702030302020204" pitchFamily="66" charset="0"/>
              </a:rPr>
              <a:t>Croeso</a:t>
            </a:r>
            <a:r>
              <a:rPr lang="en-GB" altLang="en-US" sz="3600" b="1">
                <a:latin typeface="Comic Sans MS" panose="030F0702030302020204" pitchFamily="66"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i="0" u="none" strike="noStrike" cap="none" normalizeH="0" baseline="0">
                <a:ln>
                  <a:noFill/>
                </a:ln>
                <a:effectLst/>
                <a:latin typeface="Comic Sans MS" panose="030F0702030302020204" pitchFamily="66" charset="0"/>
              </a:rPr>
              <a:t>Year 10 Expectations Event</a:t>
            </a:r>
            <a:endParaRPr kumimoji="0" lang="en-US" altLang="en-US" sz="3200" i="0" u="none" strike="noStrike" cap="none" normalizeH="0" baseline="0">
              <a:ln>
                <a:noFill/>
              </a:ln>
              <a:effectLst/>
              <a:latin typeface="Comic Sans MS" panose="030F0702030302020204" pitchFamily="66" charset="0"/>
            </a:endParaRPr>
          </a:p>
        </p:txBody>
      </p:sp>
      <p:pic>
        <p:nvPicPr>
          <p:cNvPr id="7" name="Picture 6">
            <a:extLst>
              <a:ext uri="{FF2B5EF4-FFF2-40B4-BE49-F238E27FC236}">
                <a16:creationId xmlns:a16="http://schemas.microsoft.com/office/drawing/2014/main" id="{CE4BB954-F9F7-468C-8C97-BBCC96AAE49F}"/>
              </a:ext>
            </a:extLst>
          </p:cNvPr>
          <p:cNvPicPr>
            <a:picLocks noChangeAspect="1"/>
          </p:cNvPicPr>
          <p:nvPr/>
        </p:nvPicPr>
        <p:blipFill>
          <a:blip r:embed="rId3"/>
          <a:stretch>
            <a:fillRect/>
          </a:stretch>
        </p:blipFill>
        <p:spPr>
          <a:xfrm>
            <a:off x="7772098" y="1684637"/>
            <a:ext cx="3790476" cy="2419048"/>
          </a:xfrm>
          <a:prstGeom prst="rect">
            <a:avLst/>
          </a:prstGeom>
        </p:spPr>
      </p:pic>
      <p:sp>
        <p:nvSpPr>
          <p:cNvPr id="3" name="AutoShape 2" descr="https://euc-powerpoint.officeapps.live.com/pods/GetClipboardImage.ashx?Id=7e60b4b5-5e16-40e6-b1e5-737d855d6554&amp;DC=GEU5&amp;pkey=40f9802f-c192-46cb-8eb7-f986d4dc6e70&amp;wdwaccluster=GEU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43546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graphical user interface&#10;&#10;Description automatically generated">
            <a:extLst>
              <a:ext uri="{FF2B5EF4-FFF2-40B4-BE49-F238E27FC236}">
                <a16:creationId xmlns:a16="http://schemas.microsoft.com/office/drawing/2014/main" id="{7878EA4A-FFCA-13B7-D4EA-5C07C98AE8CB}"/>
              </a:ext>
            </a:extLst>
          </p:cNvPr>
          <p:cNvPicPr>
            <a:picLocks noChangeAspect="1"/>
          </p:cNvPicPr>
          <p:nvPr/>
        </p:nvPicPr>
        <p:blipFill>
          <a:blip r:embed="rId2"/>
          <a:stretch>
            <a:fillRect/>
          </a:stretch>
        </p:blipFill>
        <p:spPr>
          <a:xfrm>
            <a:off x="772110" y="85808"/>
            <a:ext cx="11022027" cy="2532700"/>
          </a:xfrm>
          <a:prstGeom prst="rect">
            <a:avLst/>
          </a:prstGeom>
        </p:spPr>
      </p:pic>
      <p:sp>
        <p:nvSpPr>
          <p:cNvPr id="7" name="Text Box 2"/>
          <p:cNvSpPr txBox="1">
            <a:spLocks noChangeArrowheads="1"/>
          </p:cNvSpPr>
          <p:nvPr/>
        </p:nvSpPr>
        <p:spPr bwMode="auto">
          <a:xfrm>
            <a:off x="1413164" y="2618508"/>
            <a:ext cx="6633556" cy="363176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spcAft>
                <a:spcPts val="0"/>
              </a:spcAft>
            </a:pPr>
            <a:r>
              <a:rPr lang="en-US" sz="1400" b="1" dirty="0">
                <a:effectLst/>
                <a:latin typeface="Calibri" panose="020F0502020204030204" pitchFamily="34" charset="0"/>
                <a:ea typeface="Calibri" panose="020F0502020204030204" pitchFamily="34" charset="0"/>
              </a:rPr>
              <a:t> </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sz="2000" b="1" i="1" dirty="0">
                <a:effectLst/>
                <a:latin typeface="Calibri" panose="020F0502020204030204" pitchFamily="34" charset="0"/>
                <a:ea typeface="Calibri" panose="020F0502020204030204" pitchFamily="34" charset="0"/>
              </a:rPr>
              <a:t>“Christ at the Centre”</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sz="1400" b="1" dirty="0">
                <a:effectLst/>
                <a:latin typeface="Calibri" panose="020F0502020204030204" pitchFamily="34" charset="0"/>
                <a:ea typeface="Calibri" panose="020F0502020204030204" pitchFamily="34" charset="0"/>
              </a:rPr>
              <a:t> </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b="1" dirty="0">
                <a:effectLst/>
                <a:latin typeface="Calibri" panose="020F0502020204030204" pitchFamily="34" charset="0"/>
                <a:ea typeface="Calibri" panose="020F0502020204030204" pitchFamily="34" charset="0"/>
              </a:rPr>
              <a:t>Our core purpose is to ensure that all pupils reach or exceed their potential by using their God-given talents to develop as healthy, ambitious, capable life-long learners ready to live as valued members of our local community, Wales and the world.</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b="1" dirty="0">
                <a:effectLst/>
                <a:latin typeface="Calibri" panose="020F0502020204030204" pitchFamily="34" charset="0"/>
                <a:ea typeface="Calibri" panose="020F0502020204030204" pitchFamily="34" charset="0"/>
              </a:rPr>
              <a:t> </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b="1" dirty="0">
                <a:effectLst/>
                <a:latin typeface="Calibri" panose="020F0502020204030204" pitchFamily="34" charset="0"/>
                <a:ea typeface="Calibri" panose="020F0502020204030204" pitchFamily="34" charset="0"/>
              </a:rPr>
              <a:t>We aim for all our pupils to leave our school as:</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b="1" dirty="0">
                <a:solidFill>
                  <a:srgbClr val="00B050"/>
                </a:solidFill>
                <a:effectLst/>
                <a:latin typeface="Calibri" panose="020F0502020204030204" pitchFamily="34" charset="0"/>
                <a:ea typeface="Calibri" panose="020F0502020204030204" pitchFamily="34" charset="0"/>
              </a:rPr>
              <a:t>Employable,</a:t>
            </a:r>
            <a:r>
              <a:rPr lang="en-US" b="1" dirty="0">
                <a:effectLst/>
                <a:latin typeface="Calibri" panose="020F0502020204030204" pitchFamily="34" charset="0"/>
                <a:ea typeface="Calibri" panose="020F0502020204030204" pitchFamily="34" charset="0"/>
              </a:rPr>
              <a:t> </a:t>
            </a:r>
            <a:r>
              <a:rPr lang="en-US" b="1" dirty="0">
                <a:solidFill>
                  <a:srgbClr val="00B050"/>
                </a:solidFill>
                <a:effectLst/>
                <a:latin typeface="Calibri" panose="020F0502020204030204" pitchFamily="34" charset="0"/>
                <a:ea typeface="Calibri" panose="020F0502020204030204" pitchFamily="34" charset="0"/>
              </a:rPr>
              <a:t>Virtuous</a:t>
            </a:r>
            <a:r>
              <a:rPr lang="en-US" b="1" dirty="0">
                <a:solidFill>
                  <a:srgbClr val="FFFF00"/>
                </a:solidFill>
                <a:effectLst/>
                <a:latin typeface="Calibri" panose="020F0502020204030204" pitchFamily="34" charset="0"/>
                <a:ea typeface="Calibri" panose="020F0502020204030204" pitchFamily="34" charset="0"/>
              </a:rPr>
              <a:t> </a:t>
            </a:r>
            <a:r>
              <a:rPr lang="en-US" b="1" dirty="0">
                <a:solidFill>
                  <a:srgbClr val="00B050"/>
                </a:solidFill>
                <a:effectLst/>
                <a:latin typeface="Calibri" panose="020F0502020204030204" pitchFamily="34" charset="0"/>
                <a:ea typeface="Calibri" panose="020F0502020204030204" pitchFamily="34" charset="0"/>
              </a:rPr>
              <a:t>and Empowered</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b="1" dirty="0">
                <a:effectLst/>
                <a:latin typeface="Calibri" panose="020F0502020204030204" pitchFamily="34" charset="0"/>
                <a:ea typeface="Calibri" panose="020F0502020204030204" pitchFamily="34" charset="0"/>
              </a:rPr>
              <a:t>Individuals.</a:t>
            </a:r>
            <a:endParaRPr lang="en-GB" sz="1400" b="1" dirty="0">
              <a:effectLst/>
              <a:latin typeface="Calibri" panose="020F0502020204030204" pitchFamily="34" charset="0"/>
              <a:ea typeface="Calibri" panose="020F0502020204030204" pitchFamily="34" charset="0"/>
            </a:endParaRPr>
          </a:p>
          <a:p>
            <a:pPr>
              <a:spcAft>
                <a:spcPts val="0"/>
              </a:spcAft>
            </a:pPr>
            <a:r>
              <a:rPr lang="en-US" b="1" dirty="0">
                <a:effectLst/>
                <a:latin typeface="Calibri" panose="020F0502020204030204" pitchFamily="34" charset="0"/>
                <a:ea typeface="Calibri" panose="020F0502020204030204" pitchFamily="34" charset="0"/>
              </a:rPr>
              <a:t> </a:t>
            </a:r>
            <a:endParaRPr lang="en-GB" sz="1400" b="1" dirty="0">
              <a:effectLst/>
              <a:latin typeface="Calibri" panose="020F0502020204030204" pitchFamily="34" charset="0"/>
              <a:ea typeface="Calibri" panose="020F0502020204030204" pitchFamily="34" charset="0"/>
            </a:endParaRPr>
          </a:p>
          <a:p>
            <a:pPr algn="ctr">
              <a:spcAft>
                <a:spcPts val="0"/>
              </a:spcAft>
            </a:pPr>
            <a:r>
              <a:rPr lang="en-US" b="1" dirty="0">
                <a:effectLst/>
                <a:latin typeface="Calibri" panose="020F0502020204030204" pitchFamily="34" charset="0"/>
                <a:ea typeface="Calibri" panose="020F0502020204030204" pitchFamily="34" charset="0"/>
              </a:rPr>
              <a:t>We are #</a:t>
            </a:r>
            <a:r>
              <a:rPr lang="en-US" b="1" dirty="0" err="1">
                <a:effectLst/>
                <a:latin typeface="Calibri" panose="020F0502020204030204" pitchFamily="34" charset="0"/>
                <a:ea typeface="Calibri" panose="020F0502020204030204" pitchFamily="34" charset="0"/>
              </a:rPr>
              <a:t>teamAMG</a:t>
            </a:r>
            <a:endParaRPr lang="en-GB" sz="1400" b="1" dirty="0">
              <a:effectLst/>
              <a:latin typeface="Calibri" panose="020F0502020204030204" pitchFamily="34" charset="0"/>
              <a:ea typeface="Calibri" panose="020F0502020204030204" pitchFamily="34" charset="0"/>
            </a:endParaRPr>
          </a:p>
        </p:txBody>
      </p:sp>
      <p:sp>
        <p:nvSpPr>
          <p:cNvPr id="8" name="TextBox 7"/>
          <p:cNvSpPr txBox="1"/>
          <p:nvPr/>
        </p:nvSpPr>
        <p:spPr>
          <a:xfrm>
            <a:off x="3466407" y="1803862"/>
            <a:ext cx="2527070" cy="646331"/>
          </a:xfrm>
          <a:prstGeom prst="rect">
            <a:avLst/>
          </a:prstGeom>
          <a:noFill/>
        </p:spPr>
        <p:txBody>
          <a:bodyPr wrap="square" rtlCol="0">
            <a:spAutoFit/>
          </a:bodyPr>
          <a:lstStyle/>
          <a:p>
            <a:r>
              <a:rPr lang="en-US" sz="3600" b="1"/>
              <a:t>Our Vision</a:t>
            </a:r>
            <a:endParaRPr lang="en-GB" sz="3600" b="1"/>
          </a:p>
        </p:txBody>
      </p:sp>
    </p:spTree>
    <p:extLst>
      <p:ext uri="{BB962C8B-B14F-4D97-AF65-F5344CB8AC3E}">
        <p14:creationId xmlns:p14="http://schemas.microsoft.com/office/powerpoint/2010/main" val="66321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390858" y="170025"/>
            <a:ext cx="734536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pPr>
            <a:r>
              <a:rPr lang="en-GB" altLang="en-US" sz="3200" u="sng" dirty="0">
                <a:solidFill>
                  <a:srgbClr val="2F2B20"/>
                </a:solidFill>
                <a:latin typeface="Calibri" panose="020F0502020204030204" pitchFamily="34" charset="0"/>
              </a:rPr>
              <a:t>The purpose of </a:t>
            </a:r>
            <a:r>
              <a:rPr lang="en-GB" altLang="en-US" sz="3200" u="sng" dirty="0" smtClean="0">
                <a:solidFill>
                  <a:srgbClr val="2F2B20"/>
                </a:solidFill>
                <a:latin typeface="Calibri" panose="020F0502020204030204" pitchFamily="34" charset="0"/>
              </a:rPr>
              <a:t>this evening</a:t>
            </a:r>
            <a:endParaRPr lang="en-GB" altLang="en-US" sz="3200" u="sng" dirty="0">
              <a:solidFill>
                <a:srgbClr val="2F2B20"/>
              </a:solidFill>
              <a:latin typeface="Calibri" panose="020F0502020204030204" pitchFamily="34" charset="0"/>
            </a:endParaRPr>
          </a:p>
          <a:p>
            <a:pPr eaLnBrk="0" fontAlgn="base" hangingPunct="0">
              <a:spcBef>
                <a:spcPct val="0"/>
              </a:spcBef>
              <a:spcAft>
                <a:spcPct val="0"/>
              </a:spcAft>
            </a:pPr>
            <a:endParaRPr lang="en-GB" altLang="en-US" sz="2800" dirty="0">
              <a:solidFill>
                <a:srgbClr val="2F2B20"/>
              </a:solidFill>
              <a:latin typeface="Calibri" panose="020F0502020204030204" pitchFamily="34" charset="0"/>
            </a:endParaRPr>
          </a:p>
        </p:txBody>
      </p:sp>
      <p:sp>
        <p:nvSpPr>
          <p:cNvPr id="5" name="TextBox 4"/>
          <p:cNvSpPr txBox="1"/>
          <p:nvPr/>
        </p:nvSpPr>
        <p:spPr>
          <a:xfrm>
            <a:off x="390858" y="1346181"/>
            <a:ext cx="10181892" cy="5632311"/>
          </a:xfrm>
          <a:prstGeom prst="rect">
            <a:avLst/>
          </a:prstGeom>
          <a:noFill/>
        </p:spPr>
        <p:txBody>
          <a:bodyPr wrap="square" lIns="91440" tIns="45720" rIns="91440" bIns="45720" anchor="t">
            <a:spAutoFit/>
          </a:bodyPr>
          <a:lstStyle/>
          <a:p>
            <a:pPr marL="342900" indent="-342900" eaLnBrk="0" fontAlgn="base" hangingPunct="0">
              <a:spcBef>
                <a:spcPct val="0"/>
              </a:spcBef>
              <a:spcAft>
                <a:spcPct val="0"/>
              </a:spcAft>
              <a:buFont typeface="Arial" panose="020B0604020202020204" pitchFamily="34" charset="0"/>
              <a:buChar char="•"/>
              <a:defRPr/>
            </a:pPr>
            <a:r>
              <a:rPr lang="en-GB" sz="2400" dirty="0">
                <a:solidFill>
                  <a:srgbClr val="2F2B20"/>
                </a:solidFill>
                <a:latin typeface="Calibri"/>
                <a:cs typeface="Arial"/>
              </a:rPr>
              <a:t>To outline the expectations of the pupils and discuss the </a:t>
            </a:r>
            <a:r>
              <a:rPr lang="en-GB" sz="2400" dirty="0" smtClean="0">
                <a:solidFill>
                  <a:srgbClr val="2F2B20"/>
                </a:solidFill>
                <a:latin typeface="Calibri"/>
                <a:cs typeface="Arial"/>
              </a:rPr>
              <a:t>benefits </a:t>
            </a:r>
            <a:r>
              <a:rPr lang="en-GB" sz="2400" dirty="0">
                <a:solidFill>
                  <a:srgbClr val="2F2B20"/>
                </a:solidFill>
                <a:latin typeface="Calibri"/>
                <a:cs typeface="Arial"/>
              </a:rPr>
              <a:t>of support from </a:t>
            </a:r>
            <a:r>
              <a:rPr lang="en-GB" sz="2400" dirty="0" smtClean="0">
                <a:solidFill>
                  <a:srgbClr val="2F2B20"/>
                </a:solidFill>
                <a:latin typeface="Calibri"/>
                <a:cs typeface="Arial"/>
              </a:rPr>
              <a:t>home and us and how we transition into key stage 4. </a:t>
            </a:r>
            <a:endParaRPr lang="en-GB" sz="2400" dirty="0">
              <a:solidFill>
                <a:srgbClr val="2F2B20"/>
              </a:solidFill>
              <a:latin typeface="Calibri"/>
              <a:cs typeface="Arial"/>
            </a:endParaRP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2F2B2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r>
              <a:rPr lang="en-GB" sz="2400" dirty="0" smtClean="0">
                <a:solidFill>
                  <a:srgbClr val="2F2B20"/>
                </a:solidFill>
                <a:latin typeface="Calibri"/>
                <a:cs typeface="Arial"/>
              </a:rPr>
              <a:t>Working </a:t>
            </a:r>
            <a:r>
              <a:rPr lang="en-GB" sz="2400" dirty="0">
                <a:solidFill>
                  <a:srgbClr val="2F2B20"/>
                </a:solidFill>
                <a:latin typeface="Calibri"/>
                <a:cs typeface="Arial"/>
              </a:rPr>
              <a:t>together to ensure the success of every </a:t>
            </a:r>
            <a:r>
              <a:rPr lang="en-GB" sz="2400" dirty="0" smtClean="0">
                <a:solidFill>
                  <a:srgbClr val="2F2B20"/>
                </a:solidFill>
                <a:latin typeface="Calibri"/>
                <a:cs typeface="Arial"/>
              </a:rPr>
              <a:t>pupil, and they reach their full potential.</a:t>
            </a:r>
            <a:endParaRPr lang="en-GB" sz="2400" dirty="0">
              <a:solidFill>
                <a:srgbClr val="2F2B20"/>
              </a:solidFill>
              <a:latin typeface="Calibri"/>
              <a:cs typeface="Arial"/>
            </a:endParaRP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2F2B2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r>
              <a:rPr lang="en-GB" sz="2400" dirty="0" smtClean="0">
                <a:solidFill>
                  <a:srgbClr val="2F2B20"/>
                </a:solidFill>
                <a:latin typeface="Calibri"/>
                <a:cs typeface="Arial"/>
              </a:rPr>
              <a:t>Having a good </a:t>
            </a:r>
            <a:r>
              <a:rPr lang="en-GB" sz="2400" dirty="0">
                <a:solidFill>
                  <a:srgbClr val="2F2B20"/>
                </a:solidFill>
                <a:latin typeface="Calibri"/>
                <a:cs typeface="Arial"/>
              </a:rPr>
              <a:t>balance between physical and mental wellbeing</a:t>
            </a:r>
          </a:p>
          <a:p>
            <a:pPr marL="342900" indent="-342900" eaLnBrk="0" fontAlgn="base" hangingPunct="0">
              <a:spcBef>
                <a:spcPct val="0"/>
              </a:spcBef>
              <a:spcAft>
                <a:spcPct val="0"/>
              </a:spcAft>
              <a:buFont typeface="Arial" panose="020B0604020202020204" pitchFamily="34" charset="0"/>
              <a:buChar char="•"/>
              <a:defRPr/>
            </a:pPr>
            <a:endParaRPr lang="en-GB" sz="2400" dirty="0">
              <a:solidFill>
                <a:srgbClr val="2F2B20"/>
              </a:solidFill>
              <a:latin typeface="Arial" panose="020B0604020202020204" pitchFamily="34" charset="0"/>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r>
              <a:rPr lang="en-GB" altLang="en-US" sz="2400" dirty="0">
                <a:solidFill>
                  <a:srgbClr val="2F2B20"/>
                </a:solidFill>
                <a:latin typeface="Calibri"/>
                <a:cs typeface="Arial"/>
              </a:rPr>
              <a:t>A Catholic ethos at the heart of all that we do “Christ at the centre”</a:t>
            </a: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FF0000"/>
              </a:solidFill>
              <a:latin typeface="Calibri"/>
              <a:cs typeface="Arial" panose="020B0604020202020204" pitchFamily="34" charset="0"/>
            </a:endParaRPr>
          </a:p>
          <a:p>
            <a:pPr marL="342900" indent="-342900" eaLnBrk="0" fontAlgn="base" hangingPunct="0">
              <a:spcBef>
                <a:spcPct val="0"/>
              </a:spcBef>
              <a:spcAft>
                <a:spcPct val="0"/>
              </a:spcAft>
              <a:buFont typeface="Arial,Sans-Serif" panose="020B0604020202020204" pitchFamily="34" charset="0"/>
              <a:buChar char="•"/>
              <a:defRPr/>
            </a:pPr>
            <a:r>
              <a:rPr lang="en-GB" sz="2400" dirty="0">
                <a:solidFill>
                  <a:srgbClr val="2F2B20"/>
                </a:solidFill>
                <a:latin typeface="Calibri"/>
                <a:cs typeface="Calibri"/>
              </a:rPr>
              <a:t>To be equipped to progress in the </a:t>
            </a:r>
            <a:r>
              <a:rPr lang="en-GB" sz="2400" dirty="0" smtClean="0">
                <a:solidFill>
                  <a:srgbClr val="2F2B20"/>
                </a:solidFill>
                <a:latin typeface="Calibri"/>
                <a:cs typeface="Calibri"/>
              </a:rPr>
              <a:t>world or work </a:t>
            </a:r>
            <a:r>
              <a:rPr lang="en-GB" sz="2400" dirty="0">
                <a:solidFill>
                  <a:srgbClr val="2F2B20"/>
                </a:solidFill>
                <a:latin typeface="Calibri"/>
                <a:cs typeface="Calibri"/>
              </a:rPr>
              <a:t>after leaving school</a:t>
            </a:r>
            <a:r>
              <a:rPr lang="en-GB" sz="2400" dirty="0">
                <a:solidFill>
                  <a:srgbClr val="2F2B20"/>
                </a:solidFill>
                <a:latin typeface="Arial"/>
                <a:cs typeface="Arial" panose="020B0604020202020204" pitchFamily="34" charset="0"/>
              </a:rPr>
              <a:t>.</a:t>
            </a:r>
            <a:endParaRPr lang="en-US" sz="2400" dirty="0">
              <a:solidFill>
                <a:srgbClr val="2F2B20"/>
              </a:solidFill>
              <a:latin typeface="Arial"/>
              <a:cs typeface="Arial" panose="020B0604020202020204" pitchFamily="34" charset="0"/>
            </a:endParaRPr>
          </a:p>
          <a:p>
            <a:pPr marL="342900" indent="-342900">
              <a:spcBef>
                <a:spcPct val="0"/>
              </a:spcBef>
              <a:spcAft>
                <a:spcPct val="0"/>
              </a:spcAft>
              <a:buFont typeface="Arial" panose="020B0604020202020204" pitchFamily="34" charset="0"/>
              <a:buChar char="•"/>
              <a:defRPr/>
            </a:pPr>
            <a:endParaRPr lang="en-GB" sz="2400" dirty="0">
              <a:solidFill>
                <a:srgbClr val="FF000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GB" sz="2400" dirty="0">
              <a:solidFill>
                <a:srgbClr val="FF000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FF0000"/>
              </a:solidFill>
              <a:latin typeface="Calibri"/>
              <a:cs typeface="Arial" panose="020B0604020202020204" pitchFamily="34" charset="0"/>
            </a:endParaRPr>
          </a:p>
          <a:p>
            <a:pPr marL="342900" indent="-342900" eaLnBrk="0" fontAlgn="base" hangingPunct="0">
              <a:spcBef>
                <a:spcPct val="0"/>
              </a:spcBef>
              <a:spcAft>
                <a:spcPct val="0"/>
              </a:spcAft>
              <a:buFont typeface="Arial" panose="020B0604020202020204" pitchFamily="34" charset="0"/>
              <a:buChar char="•"/>
              <a:defRPr/>
            </a:pPr>
            <a:endParaRPr lang="en-US" sz="2400" dirty="0">
              <a:solidFill>
                <a:srgbClr val="FF0000"/>
              </a:solidFill>
              <a:latin typeface="Calibri"/>
              <a:cs typeface="Arial" panose="020B0604020202020204" pitchFamily="34" charset="0"/>
            </a:endParaRPr>
          </a:p>
        </p:txBody>
      </p:sp>
    </p:spTree>
    <p:extLst>
      <p:ext uri="{BB962C8B-B14F-4D97-AF65-F5344CB8AC3E}">
        <p14:creationId xmlns:p14="http://schemas.microsoft.com/office/powerpoint/2010/main" val="1173867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1284" y="149451"/>
            <a:ext cx="5670376" cy="584775"/>
          </a:xfrm>
          <a:prstGeom prst="rect">
            <a:avLst/>
          </a:prstGeom>
        </p:spPr>
        <p:txBody>
          <a:bodyPr wrap="square">
            <a:spAutoFit/>
          </a:bodyPr>
          <a:lstStyle/>
          <a:p>
            <a:pPr algn="ctr" fontAlgn="base">
              <a:spcBef>
                <a:spcPct val="50000"/>
              </a:spcBef>
              <a:spcAft>
                <a:spcPct val="0"/>
              </a:spcAft>
            </a:pPr>
            <a:r>
              <a:rPr lang="en-US" altLang="en-US" sz="3200" u="sng" dirty="0">
                <a:solidFill>
                  <a:srgbClr val="000000"/>
                </a:solidFill>
                <a:latin typeface="Arial" panose="020B0604020202020204" pitchFamily="34" charset="0"/>
                <a:cs typeface="Calibri" panose="020F0502020204030204" pitchFamily="34" charset="0"/>
              </a:rPr>
              <a:t>Expectations</a:t>
            </a:r>
            <a:endParaRPr lang="en-GB" altLang="en-US" sz="3200" u="sng" dirty="0">
              <a:solidFill>
                <a:srgbClr val="FF0000"/>
              </a:solidFill>
              <a:latin typeface="Cooper Black" panose="0208090404030B020404" pitchFamily="18" charset="0"/>
              <a:cs typeface="Arial" panose="020B0604020202020204" pitchFamily="34" charset="0"/>
            </a:endParaRPr>
          </a:p>
        </p:txBody>
      </p:sp>
      <p:sp>
        <p:nvSpPr>
          <p:cNvPr id="4" name="Rectangle 3"/>
          <p:cNvSpPr/>
          <p:nvPr/>
        </p:nvSpPr>
        <p:spPr>
          <a:xfrm>
            <a:off x="476666" y="1120448"/>
            <a:ext cx="10529479" cy="6709529"/>
          </a:xfrm>
          <a:prstGeom prst="rect">
            <a:avLst/>
          </a:prstGeom>
        </p:spPr>
        <p:txBody>
          <a:bodyPr wrap="square" lIns="91440" tIns="45720" rIns="91440" bIns="45720" anchor="t">
            <a:spAutoFit/>
          </a:bodyPr>
          <a:lstStyle/>
          <a:p>
            <a:pPr marL="285750" indent="-285750" fontAlgn="base">
              <a:spcBef>
                <a:spcPct val="0"/>
              </a:spcBef>
              <a:spcAft>
                <a:spcPct val="0"/>
              </a:spcAft>
              <a:buFont typeface="Arial" panose="020B0604020202020204" pitchFamily="34" charset="0"/>
              <a:buChar char="•"/>
              <a:defRPr/>
            </a:pPr>
            <a:r>
              <a:rPr lang="en-GB" altLang="en-US" sz="2800" dirty="0">
                <a:cs typeface="Arial"/>
              </a:rPr>
              <a:t> </a:t>
            </a:r>
            <a:r>
              <a:rPr lang="en-GB" altLang="en-US" sz="2400" dirty="0">
                <a:cs typeface="Arial"/>
              </a:rPr>
              <a:t>Positive attitude</a:t>
            </a:r>
          </a:p>
          <a:p>
            <a:pPr marL="285750" indent="-285750" fontAlgn="base">
              <a:spcBef>
                <a:spcPct val="0"/>
              </a:spcBef>
              <a:spcAft>
                <a:spcPct val="0"/>
              </a:spcAft>
              <a:buFont typeface="Arial" panose="020B0604020202020204" pitchFamily="34" charset="0"/>
              <a:buChar char="•"/>
              <a:defRPr/>
            </a:pPr>
            <a:r>
              <a:rPr lang="en-GB" altLang="en-US" sz="2400" dirty="0">
                <a:cs typeface="Arial"/>
              </a:rPr>
              <a:t> Focus in lessons </a:t>
            </a:r>
            <a:endParaRPr lang="en-GB" altLang="en-US" sz="2400" dirty="0">
              <a:cs typeface="Arial" panose="020B0604020202020204" pitchFamily="34" charset="0"/>
            </a:endParaRPr>
          </a:p>
          <a:p>
            <a:pPr marL="285750" indent="-285750" fontAlgn="base">
              <a:spcBef>
                <a:spcPct val="0"/>
              </a:spcBef>
              <a:spcAft>
                <a:spcPct val="0"/>
              </a:spcAft>
              <a:buFont typeface="Arial" panose="020B0604020202020204" pitchFamily="34" charset="0"/>
              <a:buChar char="•"/>
              <a:defRPr/>
            </a:pPr>
            <a:r>
              <a:rPr lang="en-GB" altLang="en-US" sz="2400" dirty="0">
                <a:cs typeface="Arial"/>
              </a:rPr>
              <a:t> Make good progress</a:t>
            </a:r>
          </a:p>
          <a:p>
            <a:pPr marL="285750" indent="-285750" fontAlgn="base">
              <a:spcBef>
                <a:spcPct val="0"/>
              </a:spcBef>
              <a:spcAft>
                <a:spcPct val="0"/>
              </a:spcAft>
              <a:buFont typeface="Arial" panose="020B0604020202020204" pitchFamily="34" charset="0"/>
              <a:buChar char="•"/>
              <a:defRPr/>
            </a:pPr>
            <a:r>
              <a:rPr lang="en-GB" altLang="en-US" sz="2400" dirty="0">
                <a:cs typeface="Arial"/>
              </a:rPr>
              <a:t> Completion of coursework and controlled assessment by set deadlines </a:t>
            </a:r>
            <a:r>
              <a:rPr lang="en-GB" altLang="en-US" sz="2400" dirty="0" smtClean="0">
                <a:cs typeface="Arial"/>
              </a:rPr>
              <a:t>linked to   calendar</a:t>
            </a:r>
            <a:endParaRPr lang="en-GB" altLang="en-US" sz="2400" dirty="0">
              <a:cs typeface="Arial" panose="020B0604020202020204" pitchFamily="34" charset="0"/>
            </a:endParaRPr>
          </a:p>
          <a:p>
            <a:pPr marL="285750" indent="-285750" fontAlgn="base">
              <a:spcBef>
                <a:spcPct val="0"/>
              </a:spcBef>
              <a:spcAft>
                <a:spcPct val="0"/>
              </a:spcAft>
              <a:buFont typeface="Arial" panose="020B0604020202020204" pitchFamily="34" charset="0"/>
              <a:buChar char="•"/>
              <a:defRPr/>
            </a:pPr>
            <a:r>
              <a:rPr lang="en-GB" altLang="en-US" sz="2400" dirty="0">
                <a:cs typeface="Arial"/>
              </a:rPr>
              <a:t> Good attendance </a:t>
            </a:r>
            <a:endParaRPr lang="en-GB" altLang="en-US" sz="2400" dirty="0">
              <a:cs typeface="Arial" panose="020B0604020202020204" pitchFamily="34" charset="0"/>
            </a:endParaRPr>
          </a:p>
          <a:p>
            <a:pPr marL="342900" indent="-342900" fontAlgn="base">
              <a:spcBef>
                <a:spcPct val="0"/>
              </a:spcBef>
              <a:spcAft>
                <a:spcPct val="0"/>
              </a:spcAft>
              <a:buFont typeface="Arial" panose="020B0604020202020204" pitchFamily="34" charset="0"/>
              <a:buChar char="•"/>
              <a:defRPr/>
            </a:pPr>
            <a:r>
              <a:rPr lang="en-GB" altLang="en-US" sz="2400" dirty="0">
                <a:cs typeface="Arial"/>
              </a:rPr>
              <a:t>To ask for help when needed </a:t>
            </a:r>
            <a:r>
              <a:rPr lang="en-GB" altLang="en-US" sz="2400" dirty="0" smtClean="0">
                <a:cs typeface="Arial"/>
              </a:rPr>
              <a:t>allows </a:t>
            </a:r>
            <a:r>
              <a:rPr lang="en-GB" altLang="en-US" sz="2400" dirty="0">
                <a:cs typeface="Arial"/>
              </a:rPr>
              <a:t>us to support </a:t>
            </a:r>
            <a:r>
              <a:rPr lang="en-GB" altLang="en-US" sz="2400" dirty="0" smtClean="0">
                <a:cs typeface="Arial"/>
              </a:rPr>
              <a:t>and ensure understanding</a:t>
            </a:r>
            <a:endParaRPr lang="en-GB" altLang="en-US" sz="2400" dirty="0">
              <a:cs typeface="Arial" panose="020B0604020202020204" pitchFamily="34" charset="0"/>
            </a:endParaRPr>
          </a:p>
          <a:p>
            <a:pPr fontAlgn="base">
              <a:spcBef>
                <a:spcPct val="0"/>
              </a:spcBef>
              <a:spcAft>
                <a:spcPct val="0"/>
              </a:spcAft>
              <a:buFontTx/>
              <a:buChar char="•"/>
              <a:defRPr/>
            </a:pPr>
            <a:endParaRPr lang="en-US" altLang="en-US" sz="2400" dirty="0">
              <a:cs typeface="Arial" panose="020B0604020202020204" pitchFamily="34" charset="0"/>
            </a:endParaRPr>
          </a:p>
          <a:p>
            <a:pPr fontAlgn="base">
              <a:spcBef>
                <a:spcPct val="0"/>
              </a:spcBef>
              <a:spcAft>
                <a:spcPct val="0"/>
              </a:spcAft>
              <a:buFontTx/>
              <a:buChar char="•"/>
              <a:defRPr/>
            </a:pPr>
            <a:r>
              <a:rPr lang="en-GB" altLang="en-US" sz="2400" dirty="0">
                <a:cs typeface="Arial"/>
              </a:rPr>
              <a:t>   Interventions to support development in key </a:t>
            </a:r>
            <a:r>
              <a:rPr lang="en-GB" altLang="en-US" sz="2400" dirty="0" smtClean="0">
                <a:cs typeface="Arial"/>
              </a:rPr>
              <a:t>subject areas</a:t>
            </a:r>
            <a:endParaRPr lang="en-GB" altLang="en-US" sz="2400" dirty="0">
              <a:cs typeface="Arial"/>
            </a:endParaRPr>
          </a:p>
          <a:p>
            <a:pPr fontAlgn="base">
              <a:spcBef>
                <a:spcPct val="0"/>
              </a:spcBef>
              <a:spcAft>
                <a:spcPct val="0"/>
              </a:spcAft>
              <a:buFontTx/>
              <a:buChar char="•"/>
              <a:defRPr/>
            </a:pPr>
            <a:r>
              <a:rPr lang="en-GB" altLang="en-US" sz="2400" dirty="0">
                <a:cs typeface="Arial"/>
              </a:rPr>
              <a:t>   Track and monitor progress </a:t>
            </a:r>
            <a:endParaRPr lang="en-GB" altLang="en-US" sz="2400" dirty="0">
              <a:cs typeface="Arial" panose="020B0604020202020204" pitchFamily="34" charset="0"/>
            </a:endParaRPr>
          </a:p>
          <a:p>
            <a:pPr fontAlgn="base">
              <a:spcBef>
                <a:spcPct val="0"/>
              </a:spcBef>
              <a:spcAft>
                <a:spcPct val="0"/>
              </a:spcAft>
              <a:buFontTx/>
              <a:buChar char="•"/>
              <a:defRPr/>
            </a:pPr>
            <a:r>
              <a:rPr lang="en-GB" altLang="en-US" sz="2400" dirty="0">
                <a:cs typeface="Arial"/>
              </a:rPr>
              <a:t>   Aspirational yet realistic targets</a:t>
            </a:r>
          </a:p>
          <a:p>
            <a:pPr fontAlgn="base">
              <a:spcBef>
                <a:spcPct val="0"/>
              </a:spcBef>
              <a:spcAft>
                <a:spcPct val="0"/>
              </a:spcAft>
              <a:buFontTx/>
              <a:buChar char="•"/>
              <a:defRPr/>
            </a:pPr>
            <a:endParaRPr lang="en-GB" altLang="en-US" sz="2400" dirty="0">
              <a:cs typeface="Arial" panose="020B0604020202020204" pitchFamily="34" charset="0"/>
            </a:endParaRPr>
          </a:p>
          <a:p>
            <a:pPr fontAlgn="base">
              <a:spcBef>
                <a:spcPct val="0"/>
              </a:spcBef>
              <a:spcAft>
                <a:spcPct val="0"/>
              </a:spcAft>
              <a:buFontTx/>
              <a:buChar char="•"/>
              <a:defRPr/>
            </a:pPr>
            <a:r>
              <a:rPr lang="en-US" altLang="en-US" sz="2400" dirty="0">
                <a:cs typeface="Arial"/>
              </a:rPr>
              <a:t>   Encouragement and </a:t>
            </a:r>
            <a:r>
              <a:rPr lang="en-US" altLang="en-US" sz="2400" dirty="0" smtClean="0">
                <a:cs typeface="Arial"/>
              </a:rPr>
              <a:t>support</a:t>
            </a:r>
            <a:endParaRPr lang="en-GB" altLang="en-US" sz="2400" dirty="0">
              <a:cs typeface="Arial"/>
            </a:endParaRPr>
          </a:p>
          <a:p>
            <a:pPr marL="342900" indent="-342900" fontAlgn="base">
              <a:spcBef>
                <a:spcPct val="0"/>
              </a:spcBef>
              <a:spcAft>
                <a:spcPct val="0"/>
              </a:spcAft>
              <a:buFont typeface="Arial" panose="020B0604020202020204" pitchFamily="34" charset="0"/>
              <a:buChar char="•"/>
              <a:defRPr/>
            </a:pPr>
            <a:r>
              <a:rPr lang="en-GB" altLang="en-US" sz="2400" dirty="0">
                <a:cs typeface="Arial"/>
              </a:rPr>
              <a:t>Balance between schoolwork and social </a:t>
            </a:r>
            <a:r>
              <a:rPr lang="en-GB" altLang="en-US" sz="2400" dirty="0" smtClean="0">
                <a:cs typeface="Arial"/>
              </a:rPr>
              <a:t>life to support wellbeing. </a:t>
            </a:r>
            <a:endParaRPr lang="en-GB" altLang="en-US" sz="2400" dirty="0">
              <a:cs typeface="Arial"/>
            </a:endParaRPr>
          </a:p>
          <a:p>
            <a:pPr fontAlgn="base">
              <a:spcBef>
                <a:spcPct val="0"/>
              </a:spcBef>
              <a:spcAft>
                <a:spcPct val="0"/>
              </a:spcAft>
              <a:defRPr/>
            </a:pPr>
            <a:endParaRPr lang="en-US" altLang="en-US" dirty="0">
              <a:cs typeface="Arial" panose="020B0604020202020204" pitchFamily="34" charset="0"/>
            </a:endParaRPr>
          </a:p>
          <a:p>
            <a:pPr fontAlgn="base">
              <a:spcBef>
                <a:spcPct val="0"/>
              </a:spcBef>
              <a:spcAft>
                <a:spcPct val="0"/>
              </a:spcAft>
              <a:buFontTx/>
              <a:buChar char="•"/>
              <a:defRPr/>
            </a:pPr>
            <a:endParaRPr lang="en-GB" altLang="en-US" dirty="0">
              <a:solidFill>
                <a:srgbClr val="FF0000"/>
              </a:solidFill>
              <a:latin typeface="Arial" panose="020B0604020202020204" pitchFamily="34" charset="0"/>
              <a:cs typeface="Arial" panose="020B0604020202020204" pitchFamily="34" charset="0"/>
            </a:endParaRPr>
          </a:p>
          <a:p>
            <a:pPr fontAlgn="base">
              <a:spcBef>
                <a:spcPct val="0"/>
              </a:spcBef>
              <a:spcAft>
                <a:spcPct val="0"/>
              </a:spcAft>
              <a:buFontTx/>
              <a:buChar char="•"/>
              <a:defRPr/>
            </a:pPr>
            <a:endParaRPr lang="en-US" altLang="en-US" dirty="0">
              <a:solidFill>
                <a:srgbClr val="FF0000"/>
              </a:solidFill>
              <a:latin typeface="Arial" panose="020B0604020202020204" pitchFamily="34" charset="0"/>
              <a:cs typeface="Arial" panose="020B0604020202020204" pitchFamily="34" charset="0"/>
            </a:endParaRPr>
          </a:p>
          <a:p>
            <a:pPr fontAlgn="base">
              <a:spcBef>
                <a:spcPct val="0"/>
              </a:spcBef>
              <a:spcAft>
                <a:spcPct val="0"/>
              </a:spcAft>
              <a:buFontTx/>
              <a:buChar char="•"/>
              <a:defRPr/>
            </a:pPr>
            <a:endParaRPr lang="en-US" altLang="en-US" dirty="0">
              <a:solidFill>
                <a:srgbClr val="FF0000"/>
              </a:solidFill>
              <a:latin typeface="Arial" panose="020B0604020202020204" pitchFamily="34" charset="0"/>
              <a:cs typeface="Arial" panose="020B0604020202020204" pitchFamily="34" charset="0"/>
            </a:endParaRPr>
          </a:p>
          <a:p>
            <a:pPr fontAlgn="base">
              <a:spcBef>
                <a:spcPct val="0"/>
              </a:spcBef>
              <a:spcAft>
                <a:spcPct val="0"/>
              </a:spcAft>
              <a:buFontTx/>
              <a:buChar char="•"/>
              <a:defRPr/>
            </a:pPr>
            <a:endParaRPr lang="en-GB" altLang="en-US"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075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7345"/>
            <a:ext cx="10515600" cy="1325563"/>
          </a:xfrm>
        </p:spPr>
        <p:txBody>
          <a:bodyPr/>
          <a:lstStyle/>
          <a:p>
            <a:r>
              <a:rPr lang="en-US" b="1" dirty="0">
                <a:effectLst>
                  <a:outerShdw blurRad="38100" dist="38100" dir="2700000" algn="tl">
                    <a:srgbClr val="000000">
                      <a:alpha val="43137"/>
                    </a:srgbClr>
                  </a:outerShdw>
                </a:effectLst>
              </a:rPr>
              <a:t>Year 10 Wellbeing Support</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3344" y="1409493"/>
            <a:ext cx="10714098" cy="1193397"/>
          </a:xfrm>
        </p:spPr>
        <p:txBody>
          <a:bodyPr>
            <a:normAutofit fontScale="92500" lnSpcReduction="10000"/>
          </a:bodyPr>
          <a:lstStyle/>
          <a:p>
            <a:pPr marL="0" indent="0">
              <a:buNone/>
            </a:pPr>
            <a:r>
              <a:rPr lang="en-US" sz="2400" dirty="0"/>
              <a:t>Your child is able to access support from a number of staff within the Wellbeing team. </a:t>
            </a:r>
          </a:p>
          <a:p>
            <a:pPr marL="0" indent="0">
              <a:buNone/>
            </a:pPr>
            <a:endParaRPr lang="en-US" sz="2400" dirty="0"/>
          </a:p>
          <a:p>
            <a:pPr marL="0" indent="0">
              <a:buNone/>
            </a:pPr>
            <a:r>
              <a:rPr lang="en-US" sz="2400" dirty="0"/>
              <a:t>The first point of contact is your child’s form teacher who they see at 8.55am every morning.</a:t>
            </a:r>
          </a:p>
          <a:p>
            <a:pPr marL="0" indent="0">
              <a:buNone/>
            </a:pPr>
            <a:endParaRPr lang="en-US" sz="2400" dirty="0"/>
          </a:p>
          <a:p>
            <a:pPr marL="0" indent="0">
              <a:buNone/>
            </a:pPr>
            <a:endParaRPr lang="en-US" sz="2400" dirty="0"/>
          </a:p>
          <a:p>
            <a:endParaRPr lang="en-US" sz="1800" dirty="0"/>
          </a:p>
          <a:p>
            <a:endParaRPr lang="en-GB" sz="1800" dirty="0"/>
          </a:p>
        </p:txBody>
      </p:sp>
      <p:pic>
        <p:nvPicPr>
          <p:cNvPr id="4" name="Picture 3">
            <a:extLst>
              <a:ext uri="{FF2B5EF4-FFF2-40B4-BE49-F238E27FC236}">
                <a16:creationId xmlns:a16="http://schemas.microsoft.com/office/drawing/2014/main" id="{965D8864-D6B9-4B1E-9084-768AD3B59132}"/>
              </a:ext>
            </a:extLst>
          </p:cNvPr>
          <p:cNvPicPr>
            <a:picLocks noChangeAspect="1"/>
          </p:cNvPicPr>
          <p:nvPr/>
        </p:nvPicPr>
        <p:blipFill>
          <a:blip r:embed="rId2"/>
          <a:stretch>
            <a:fillRect/>
          </a:stretch>
        </p:blipFill>
        <p:spPr>
          <a:xfrm>
            <a:off x="5413988" y="2849028"/>
            <a:ext cx="1241156" cy="3069344"/>
          </a:xfrm>
          <a:prstGeom prst="rect">
            <a:avLst/>
          </a:prstGeom>
        </p:spPr>
      </p:pic>
      <p:pic>
        <p:nvPicPr>
          <p:cNvPr id="5" name="Picture 2">
            <a:extLst>
              <a:ext uri="{FF2B5EF4-FFF2-40B4-BE49-F238E27FC236}">
                <a16:creationId xmlns:a16="http://schemas.microsoft.com/office/drawing/2014/main" id="{128CBA16-CFA9-4351-9619-144A8B8F900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12344"/>
          <a:stretch>
            <a:fillRect/>
          </a:stretch>
        </p:blipFill>
        <p:spPr bwMode="auto">
          <a:xfrm>
            <a:off x="521885" y="2848471"/>
            <a:ext cx="1241156" cy="306114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3">
            <a:extLst>
              <a:ext uri="{FF2B5EF4-FFF2-40B4-BE49-F238E27FC236}">
                <a16:creationId xmlns:a16="http://schemas.microsoft.com/office/drawing/2014/main" id="{68A1050C-B248-4509-84CE-8387071A0E5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t="13226"/>
          <a:stretch>
            <a:fillRect/>
          </a:stretch>
        </p:blipFill>
        <p:spPr bwMode="auto">
          <a:xfrm>
            <a:off x="2921321" y="2847099"/>
            <a:ext cx="1246320" cy="30409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4">
            <a:extLst>
              <a:ext uri="{FF2B5EF4-FFF2-40B4-BE49-F238E27FC236}">
                <a16:creationId xmlns:a16="http://schemas.microsoft.com/office/drawing/2014/main" id="{32D56C15-0ACE-4735-A65E-D5A6D71E464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t="13568"/>
          <a:stretch>
            <a:fillRect/>
          </a:stretch>
        </p:blipFill>
        <p:spPr bwMode="auto">
          <a:xfrm>
            <a:off x="7832299" y="2849781"/>
            <a:ext cx="1252494" cy="30445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5">
            <a:extLst>
              <a:ext uri="{FF2B5EF4-FFF2-40B4-BE49-F238E27FC236}">
                <a16:creationId xmlns:a16="http://schemas.microsoft.com/office/drawing/2014/main" id="{D2406437-29C4-48C4-8567-1645A0DE095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t="13007"/>
          <a:stretch>
            <a:fillRect/>
          </a:stretch>
        </p:blipFill>
        <p:spPr bwMode="auto">
          <a:xfrm>
            <a:off x="10354684" y="2870080"/>
            <a:ext cx="1226172" cy="30409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extBox 8">
            <a:extLst>
              <a:ext uri="{FF2B5EF4-FFF2-40B4-BE49-F238E27FC236}">
                <a16:creationId xmlns:a16="http://schemas.microsoft.com/office/drawing/2014/main" id="{0B456BE3-DCA1-4EF5-AB67-49F8EA521827}"/>
              </a:ext>
            </a:extLst>
          </p:cNvPr>
          <p:cNvSpPr txBox="1"/>
          <p:nvPr/>
        </p:nvSpPr>
        <p:spPr>
          <a:xfrm>
            <a:off x="521885" y="5918372"/>
            <a:ext cx="1241156" cy="646331"/>
          </a:xfrm>
          <a:prstGeom prst="rect">
            <a:avLst/>
          </a:prstGeom>
          <a:noFill/>
        </p:spPr>
        <p:txBody>
          <a:bodyPr wrap="square" rtlCol="0">
            <a:spAutoFit/>
          </a:bodyPr>
          <a:lstStyle/>
          <a:p>
            <a:pPr algn="ctr"/>
            <a:r>
              <a:rPr lang="en-GB" b="1" dirty="0"/>
              <a:t>Mr </a:t>
            </a:r>
            <a:r>
              <a:rPr lang="en-GB" b="1" dirty="0" err="1"/>
              <a:t>Hiscocks</a:t>
            </a:r>
            <a:endParaRPr lang="en-GB" b="1" dirty="0"/>
          </a:p>
        </p:txBody>
      </p:sp>
      <p:sp>
        <p:nvSpPr>
          <p:cNvPr id="10" name="TextBox 9">
            <a:extLst>
              <a:ext uri="{FF2B5EF4-FFF2-40B4-BE49-F238E27FC236}">
                <a16:creationId xmlns:a16="http://schemas.microsoft.com/office/drawing/2014/main" id="{8D559AD8-D173-41AF-96B2-4C4C78AE73F1}"/>
              </a:ext>
            </a:extLst>
          </p:cNvPr>
          <p:cNvSpPr txBox="1"/>
          <p:nvPr/>
        </p:nvSpPr>
        <p:spPr>
          <a:xfrm>
            <a:off x="2931311" y="5888003"/>
            <a:ext cx="1241156" cy="646331"/>
          </a:xfrm>
          <a:prstGeom prst="rect">
            <a:avLst/>
          </a:prstGeom>
          <a:noFill/>
        </p:spPr>
        <p:txBody>
          <a:bodyPr wrap="square" rtlCol="0">
            <a:spAutoFit/>
          </a:bodyPr>
          <a:lstStyle/>
          <a:p>
            <a:pPr algn="ctr"/>
            <a:r>
              <a:rPr lang="en-GB" b="1" dirty="0"/>
              <a:t>Miss </a:t>
            </a:r>
          </a:p>
          <a:p>
            <a:pPr algn="ctr"/>
            <a:r>
              <a:rPr lang="en-GB" b="1" dirty="0" err="1"/>
              <a:t>Leeke</a:t>
            </a:r>
            <a:endParaRPr lang="en-GB" b="1" dirty="0"/>
          </a:p>
        </p:txBody>
      </p:sp>
      <p:sp>
        <p:nvSpPr>
          <p:cNvPr id="11" name="TextBox 10">
            <a:extLst>
              <a:ext uri="{FF2B5EF4-FFF2-40B4-BE49-F238E27FC236}">
                <a16:creationId xmlns:a16="http://schemas.microsoft.com/office/drawing/2014/main" id="{51BED9CF-2D2D-4318-9282-704FDC8704E6}"/>
              </a:ext>
            </a:extLst>
          </p:cNvPr>
          <p:cNvSpPr txBox="1"/>
          <p:nvPr/>
        </p:nvSpPr>
        <p:spPr>
          <a:xfrm>
            <a:off x="5413988" y="5909611"/>
            <a:ext cx="1241156" cy="646331"/>
          </a:xfrm>
          <a:prstGeom prst="rect">
            <a:avLst/>
          </a:prstGeom>
          <a:noFill/>
        </p:spPr>
        <p:txBody>
          <a:bodyPr wrap="square" rtlCol="0">
            <a:spAutoFit/>
          </a:bodyPr>
          <a:lstStyle/>
          <a:p>
            <a:pPr algn="ctr"/>
            <a:r>
              <a:rPr lang="en-GB" b="1" dirty="0"/>
              <a:t>Miss Pearson</a:t>
            </a:r>
          </a:p>
        </p:txBody>
      </p:sp>
      <p:sp>
        <p:nvSpPr>
          <p:cNvPr id="12" name="TextBox 11">
            <a:extLst>
              <a:ext uri="{FF2B5EF4-FFF2-40B4-BE49-F238E27FC236}">
                <a16:creationId xmlns:a16="http://schemas.microsoft.com/office/drawing/2014/main" id="{DFAC1B24-B8A4-4FCF-AA3B-6BED4A2B7F33}"/>
              </a:ext>
            </a:extLst>
          </p:cNvPr>
          <p:cNvSpPr txBox="1"/>
          <p:nvPr/>
        </p:nvSpPr>
        <p:spPr>
          <a:xfrm>
            <a:off x="7823414" y="5855498"/>
            <a:ext cx="1241156" cy="646331"/>
          </a:xfrm>
          <a:prstGeom prst="rect">
            <a:avLst/>
          </a:prstGeom>
          <a:noFill/>
        </p:spPr>
        <p:txBody>
          <a:bodyPr wrap="square" rtlCol="0">
            <a:spAutoFit/>
          </a:bodyPr>
          <a:lstStyle/>
          <a:p>
            <a:pPr algn="ctr"/>
            <a:r>
              <a:rPr lang="en-GB" b="1" dirty="0"/>
              <a:t>Mrs Crossman</a:t>
            </a:r>
          </a:p>
        </p:txBody>
      </p:sp>
      <p:sp>
        <p:nvSpPr>
          <p:cNvPr id="13" name="TextBox 12">
            <a:extLst>
              <a:ext uri="{FF2B5EF4-FFF2-40B4-BE49-F238E27FC236}">
                <a16:creationId xmlns:a16="http://schemas.microsoft.com/office/drawing/2014/main" id="{A0BD8871-F382-49CD-9D4C-4C16EEE540BF}"/>
              </a:ext>
            </a:extLst>
          </p:cNvPr>
          <p:cNvSpPr txBox="1"/>
          <p:nvPr/>
        </p:nvSpPr>
        <p:spPr>
          <a:xfrm>
            <a:off x="10354684" y="5888002"/>
            <a:ext cx="1241156" cy="646331"/>
          </a:xfrm>
          <a:prstGeom prst="rect">
            <a:avLst/>
          </a:prstGeom>
          <a:noFill/>
        </p:spPr>
        <p:txBody>
          <a:bodyPr wrap="square" rtlCol="0">
            <a:spAutoFit/>
          </a:bodyPr>
          <a:lstStyle/>
          <a:p>
            <a:pPr algn="ctr"/>
            <a:r>
              <a:rPr lang="en-GB" b="1" dirty="0"/>
              <a:t>Mr </a:t>
            </a:r>
          </a:p>
          <a:p>
            <a:pPr algn="ctr"/>
            <a:r>
              <a:rPr lang="en-GB" b="1" dirty="0"/>
              <a:t>Gwyn</a:t>
            </a:r>
          </a:p>
        </p:txBody>
      </p:sp>
    </p:spTree>
    <p:extLst>
      <p:ext uri="{BB962C8B-B14F-4D97-AF65-F5344CB8AC3E}">
        <p14:creationId xmlns:p14="http://schemas.microsoft.com/office/powerpoint/2010/main" val="2065017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7345"/>
            <a:ext cx="10515600" cy="1325563"/>
          </a:xfrm>
        </p:spPr>
        <p:txBody>
          <a:bodyPr/>
          <a:lstStyle/>
          <a:p>
            <a:r>
              <a:rPr lang="en-US" b="1" dirty="0">
                <a:effectLst>
                  <a:outerShdw blurRad="38100" dist="38100" dir="2700000" algn="tl">
                    <a:srgbClr val="000000">
                      <a:alpha val="43137"/>
                    </a:srgbClr>
                  </a:outerShdw>
                </a:effectLst>
              </a:rPr>
              <a:t>Year 10 Wellbeing Support</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266949" y="5335092"/>
            <a:ext cx="7934326" cy="914400"/>
          </a:xfrm>
          <a:ln w="25400">
            <a:solidFill>
              <a:srgbClr val="339933"/>
            </a:solidFill>
          </a:ln>
        </p:spPr>
        <p:txBody>
          <a:bodyPr>
            <a:normAutofit/>
          </a:bodyPr>
          <a:lstStyle/>
          <a:p>
            <a:pPr marL="0" indent="0">
              <a:buNone/>
            </a:pPr>
            <a:r>
              <a:rPr lang="en-US" sz="2400" dirty="0" err="1"/>
              <a:t>Mr</a:t>
            </a:r>
            <a:r>
              <a:rPr lang="en-US" sz="2400" dirty="0"/>
              <a:t> Farrow is the SLT Lead for Key Stage 4 and links in with Miss Burgess and </a:t>
            </a:r>
            <a:r>
              <a:rPr lang="en-US" sz="2400" dirty="0" err="1"/>
              <a:t>Mr</a:t>
            </a:r>
            <a:r>
              <a:rPr lang="en-US" sz="2400" dirty="0"/>
              <a:t> Gallafant. </a:t>
            </a:r>
            <a:endParaRPr lang="en-GB" sz="1800" dirty="0"/>
          </a:p>
        </p:txBody>
      </p:sp>
      <p:sp>
        <p:nvSpPr>
          <p:cNvPr id="5" name="TextBox 4">
            <a:extLst>
              <a:ext uri="{FF2B5EF4-FFF2-40B4-BE49-F238E27FC236}">
                <a16:creationId xmlns:a16="http://schemas.microsoft.com/office/drawing/2014/main" id="{A54965D4-95FF-4E7D-B738-482846B3EF44}"/>
              </a:ext>
            </a:extLst>
          </p:cNvPr>
          <p:cNvSpPr txBox="1"/>
          <p:nvPr/>
        </p:nvSpPr>
        <p:spPr>
          <a:xfrm>
            <a:off x="834686" y="1522908"/>
            <a:ext cx="4033838" cy="3170099"/>
          </a:xfrm>
          <a:prstGeom prst="rect">
            <a:avLst/>
          </a:prstGeom>
          <a:noFill/>
          <a:ln w="25400">
            <a:solidFill>
              <a:srgbClr val="339933"/>
            </a:solidFill>
          </a:ln>
        </p:spPr>
        <p:txBody>
          <a:bodyPr wrap="square">
            <a:spAutoFit/>
          </a:bodyPr>
          <a:lstStyle/>
          <a:p>
            <a:r>
              <a:rPr lang="en-US" sz="2000" dirty="0"/>
              <a:t>Miss Burgess is our Key Stage 4 Wellbeing Support Officer and is based in the Wellbeing Office. Pupils can drop in during form or break times.</a:t>
            </a:r>
          </a:p>
          <a:p>
            <a:pPr marL="0" indent="0">
              <a:buNone/>
            </a:pPr>
            <a:endParaRPr lang="en-US" sz="2000" dirty="0"/>
          </a:p>
          <a:p>
            <a:pPr marL="0" indent="0">
              <a:buNone/>
            </a:pPr>
            <a:r>
              <a:rPr lang="en-US" sz="2000" dirty="0"/>
              <a:t>Parents and guardians can contact Miss Burgess on OPTION 3 on the school phone line or via email: </a:t>
            </a:r>
            <a:r>
              <a:rPr lang="en-US" sz="2000" dirty="0">
                <a:hlinkClick r:id="rId2"/>
              </a:rPr>
              <a:t>claire.burgess@archbishopmg.co.uk</a:t>
            </a:r>
            <a:endParaRPr lang="en-US" sz="2000" dirty="0"/>
          </a:p>
        </p:txBody>
      </p:sp>
      <p:sp>
        <p:nvSpPr>
          <p:cNvPr id="7" name="TextBox 6">
            <a:extLst>
              <a:ext uri="{FF2B5EF4-FFF2-40B4-BE49-F238E27FC236}">
                <a16:creationId xmlns:a16="http://schemas.microsoft.com/office/drawing/2014/main" id="{13EE56E9-2669-4F55-A27A-C498DAF403EA}"/>
              </a:ext>
            </a:extLst>
          </p:cNvPr>
          <p:cNvSpPr txBox="1"/>
          <p:nvPr/>
        </p:nvSpPr>
        <p:spPr>
          <a:xfrm>
            <a:off x="6353175" y="1809153"/>
            <a:ext cx="4033839" cy="2554545"/>
          </a:xfrm>
          <a:prstGeom prst="rect">
            <a:avLst/>
          </a:prstGeom>
          <a:noFill/>
          <a:ln w="25400">
            <a:solidFill>
              <a:srgbClr val="339933"/>
            </a:solidFill>
          </a:ln>
        </p:spPr>
        <p:txBody>
          <a:bodyPr wrap="square">
            <a:spAutoFit/>
          </a:bodyPr>
          <a:lstStyle/>
          <a:p>
            <a:r>
              <a:rPr lang="en-US" sz="2000" dirty="0" err="1"/>
              <a:t>Mr</a:t>
            </a:r>
            <a:r>
              <a:rPr lang="en-US" sz="2000" dirty="0"/>
              <a:t> Gallafant (Year 10 Leader of Wellbeing) can be found in the PE department or also in the Wellbeing Office.</a:t>
            </a:r>
          </a:p>
          <a:p>
            <a:pPr marL="0" indent="0">
              <a:buNone/>
            </a:pPr>
            <a:endParaRPr lang="en-US" sz="2000" dirty="0"/>
          </a:p>
          <a:p>
            <a:pPr marL="0" indent="0">
              <a:buNone/>
            </a:pPr>
            <a:r>
              <a:rPr lang="en-US" sz="2000" dirty="0"/>
              <a:t>Parents and guardians can contact </a:t>
            </a:r>
            <a:r>
              <a:rPr lang="en-US" sz="2000" dirty="0" err="1"/>
              <a:t>Mr</a:t>
            </a:r>
            <a:r>
              <a:rPr lang="en-US" sz="2000" dirty="0"/>
              <a:t> Gallafant via email:</a:t>
            </a:r>
          </a:p>
          <a:p>
            <a:pPr marL="0" indent="0">
              <a:buNone/>
            </a:pPr>
            <a:r>
              <a:rPr lang="en-US" sz="2000" dirty="0">
                <a:hlinkClick r:id="rId3"/>
              </a:rPr>
              <a:t>will.gallafant@archbishopmg.co.uk</a:t>
            </a:r>
            <a:endParaRPr lang="en-US" sz="2000" dirty="0"/>
          </a:p>
        </p:txBody>
      </p:sp>
    </p:spTree>
    <p:extLst>
      <p:ext uri="{BB962C8B-B14F-4D97-AF65-F5344CB8AC3E}">
        <p14:creationId xmlns:p14="http://schemas.microsoft.com/office/powerpoint/2010/main" val="656498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7345"/>
            <a:ext cx="10515600" cy="1325563"/>
          </a:xfrm>
        </p:spPr>
        <p:txBody>
          <a:bodyPr/>
          <a:lstStyle/>
          <a:p>
            <a:r>
              <a:rPr lang="en-US" b="1" dirty="0">
                <a:effectLst>
                  <a:outerShdw blurRad="38100" dist="38100" dir="2700000" algn="tl">
                    <a:srgbClr val="000000">
                      <a:alpha val="43137"/>
                    </a:srgbClr>
                  </a:outerShdw>
                </a:effectLst>
              </a:rPr>
              <a:t>#</a:t>
            </a:r>
            <a:r>
              <a:rPr lang="en-US" b="1" dirty="0" err="1">
                <a:effectLst>
                  <a:outerShdw blurRad="38100" dist="38100" dir="2700000" algn="tl">
                    <a:srgbClr val="000000">
                      <a:alpha val="43137"/>
                    </a:srgbClr>
                  </a:outerShdw>
                </a:effectLst>
              </a:rPr>
              <a:t>attendtoachieve</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8200" y="1406174"/>
            <a:ext cx="7701794" cy="4887049"/>
          </a:xfrm>
        </p:spPr>
        <p:txBody>
          <a:bodyPr>
            <a:normAutofit fontScale="85000" lnSpcReduction="20000"/>
          </a:bodyPr>
          <a:lstStyle/>
          <a:p>
            <a:pPr marL="0" indent="0">
              <a:buNone/>
            </a:pPr>
            <a:r>
              <a:rPr lang="en-US" sz="3600" dirty="0"/>
              <a:t>Attending school on time supports your child’s wellbeing, achievement and overall development.</a:t>
            </a:r>
          </a:p>
          <a:p>
            <a:endParaRPr lang="en-US" dirty="0"/>
          </a:p>
          <a:p>
            <a:pPr marL="0" indent="0">
              <a:buNone/>
            </a:pPr>
            <a:r>
              <a:rPr lang="en-US" sz="3400" b="1" dirty="0">
                <a:solidFill>
                  <a:srgbClr val="339933"/>
                </a:solidFill>
              </a:rPr>
              <a:t>What can you do to support your child’s punctuality and attendance?</a:t>
            </a:r>
          </a:p>
          <a:p>
            <a:endParaRPr lang="en-US" dirty="0"/>
          </a:p>
          <a:p>
            <a:pPr lvl="1"/>
            <a:r>
              <a:rPr lang="en-US" dirty="0"/>
              <a:t>Motivate your child to attend</a:t>
            </a:r>
          </a:p>
          <a:p>
            <a:pPr lvl="1"/>
            <a:r>
              <a:rPr lang="en-US" dirty="0"/>
              <a:t>Ensure they arrive on time to school</a:t>
            </a:r>
          </a:p>
          <a:p>
            <a:pPr lvl="1"/>
            <a:r>
              <a:rPr lang="en-US" dirty="0"/>
              <a:t>Notify and inform the school as soon as possible of your child’s absence and confirm this in writing with a note/letter for the office on your child’s return to school</a:t>
            </a:r>
          </a:p>
          <a:p>
            <a:pPr lvl="1"/>
            <a:r>
              <a:rPr lang="en-US" dirty="0"/>
              <a:t>Minimise absence to only reasons that are unavoidable or justified (such as illness, attending medical appointments, days of religious observance)</a:t>
            </a:r>
          </a:p>
          <a:p>
            <a:pPr lvl="1"/>
            <a:r>
              <a:rPr lang="en-US" dirty="0"/>
              <a:t>Avoid booking family holidays during term-time</a:t>
            </a:r>
          </a:p>
          <a:p>
            <a:pPr lvl="1"/>
            <a:r>
              <a:rPr lang="en-US" dirty="0"/>
              <a:t>Share any concerns with the school if your child is reluctant to attend</a:t>
            </a:r>
          </a:p>
          <a:p>
            <a:endParaRPr lang="en-GB" dirty="0"/>
          </a:p>
        </p:txBody>
      </p:sp>
      <p:pic>
        <p:nvPicPr>
          <p:cNvPr id="4" name="Picture 3"/>
          <p:cNvPicPr>
            <a:picLocks noChangeAspect="1"/>
          </p:cNvPicPr>
          <p:nvPr/>
        </p:nvPicPr>
        <p:blipFill>
          <a:blip r:embed="rId2"/>
          <a:stretch>
            <a:fillRect/>
          </a:stretch>
        </p:blipFill>
        <p:spPr>
          <a:xfrm>
            <a:off x="8539994" y="566948"/>
            <a:ext cx="3228976" cy="4572000"/>
          </a:xfrm>
          <a:prstGeom prst="rect">
            <a:avLst/>
          </a:prstGeom>
        </p:spPr>
      </p:pic>
    </p:spTree>
    <p:extLst>
      <p:ext uri="{BB962C8B-B14F-4D97-AF65-F5344CB8AC3E}">
        <p14:creationId xmlns:p14="http://schemas.microsoft.com/office/powerpoint/2010/main" val="3719004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1673" y="2521526"/>
            <a:ext cx="10649527" cy="2487691"/>
          </a:xfrm>
        </p:spPr>
        <p:txBody>
          <a:bodyPr/>
          <a:lstStyle/>
          <a:p>
            <a:pPr marL="114300" indent="0">
              <a:buNone/>
            </a:pPr>
            <a:r>
              <a:rPr lang="en-GB" sz="2400" dirty="0">
                <a:latin typeface="Calibri" panose="020F0502020204030204" pitchFamily="34" charset="0"/>
                <a:ea typeface="Calibri" panose="020F0502020204030204" pitchFamily="34" charset="0"/>
                <a:cs typeface="Calibri" panose="020F0502020204030204" pitchFamily="34" charset="0"/>
              </a:rPr>
              <a:t>All members of Archbishop McGrath Catholic High School’s community are to be recognised as made in the image and likeness of God and respected accordingly. All members of the school community are encouraged to follow the example of Christ. In practice this means that everyone should strive to find opportunities to demonstrate the virtues of the Catholic Pupil Profile. By cooperating and trusting each other we aim to ensure that each pupil reaches the peak of their ability and God given talents. This is encompassed in the schools mission to ensure all pupils are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Employable</a:t>
            </a:r>
            <a:r>
              <a:rPr lang="en-GB" sz="2400" dirty="0">
                <a:latin typeface="Calibri" panose="020F0502020204030204" pitchFamily="34" charset="0"/>
                <a:ea typeface="Calibri" panose="020F0502020204030204" pitchFamily="34" charset="0"/>
                <a:cs typeface="Calibri" panose="020F0502020204030204" pitchFamily="34" charset="0"/>
              </a:rPr>
              <a:t>,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Virtuous</a:t>
            </a:r>
            <a:r>
              <a:rPr lang="en-GB" sz="2400" dirty="0">
                <a:latin typeface="Calibri" panose="020F0502020204030204" pitchFamily="34" charset="0"/>
                <a:ea typeface="Calibri" panose="020F0502020204030204" pitchFamily="34" charset="0"/>
                <a:cs typeface="Calibri" panose="020F0502020204030204" pitchFamily="34" charset="0"/>
              </a:rPr>
              <a:t> and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Empowered</a:t>
            </a:r>
            <a:r>
              <a:rPr lang="en-GB" sz="2400" dirty="0">
                <a:latin typeface="Calibri" panose="020F0502020204030204" pitchFamily="34" charset="0"/>
                <a:ea typeface="Calibri" panose="020F0502020204030204" pitchFamily="34" charset="0"/>
                <a:cs typeface="Calibri" panose="020F0502020204030204" pitchFamily="34" charset="0"/>
              </a:rPr>
              <a:t> (EVE).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7" name="Rectangle 6"/>
          <p:cNvSpPr/>
          <p:nvPr/>
        </p:nvSpPr>
        <p:spPr>
          <a:xfrm>
            <a:off x="7072489" y="5372898"/>
            <a:ext cx="3877985" cy="1154162"/>
          </a:xfrm>
          <a:prstGeom prst="rect">
            <a:avLst/>
          </a:prstGeom>
        </p:spPr>
        <p:txBody>
          <a:bodyPr wrap="none">
            <a:spAutoFit/>
          </a:bodyPr>
          <a:lstStyle/>
          <a:p>
            <a:pPr lvl="0" algn="ctr">
              <a:lnSpc>
                <a:spcPct val="115000"/>
              </a:lnSpc>
              <a:spcAft>
                <a:spcPts val="1000"/>
              </a:spcAft>
            </a:pPr>
            <a:r>
              <a:rPr lang="en-GB" sz="6000" b="1" dirty="0">
                <a:solidFill>
                  <a:srgbClr val="2F2B20"/>
                </a:solidFill>
                <a:latin typeface="Baguet Script" panose="00000500000000000000" pitchFamily="2" charset="0"/>
                <a:ea typeface="Calibri" panose="020F0502020204030204" pitchFamily="34" charset="0"/>
                <a:cs typeface="Calibri" panose="020F0502020204030204" pitchFamily="34" charset="0"/>
              </a:rPr>
              <a:t>#</a:t>
            </a:r>
            <a:r>
              <a:rPr lang="en-GB" sz="6000" b="1" dirty="0" err="1">
                <a:solidFill>
                  <a:srgbClr val="2F2B20"/>
                </a:solidFill>
                <a:latin typeface="Baguet Script" panose="00000500000000000000" pitchFamily="2" charset="0"/>
                <a:ea typeface="Calibri" panose="020F0502020204030204" pitchFamily="34" charset="0"/>
                <a:cs typeface="Calibri" panose="020F0502020204030204" pitchFamily="34" charset="0"/>
              </a:rPr>
              <a:t>TeamAMG</a:t>
            </a:r>
            <a:endParaRPr lang="en-GB" sz="6000" dirty="0">
              <a:solidFill>
                <a:srgbClr val="2F2B20"/>
              </a:solidFill>
              <a:latin typeface="Baguet Script" panose="00000500000000000000" pitchFamily="2"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rotWithShape="1">
          <a:blip r:embed="rId2"/>
          <a:srcRect t="10776" r="4812" b="27552"/>
          <a:stretch/>
        </p:blipFill>
        <p:spPr>
          <a:xfrm>
            <a:off x="7499928" y="237374"/>
            <a:ext cx="3244782" cy="2102312"/>
          </a:xfrm>
          <a:prstGeom prst="rect">
            <a:avLst/>
          </a:prstGeom>
        </p:spPr>
      </p:pic>
    </p:spTree>
    <p:extLst>
      <p:ext uri="{BB962C8B-B14F-4D97-AF65-F5344CB8AC3E}">
        <p14:creationId xmlns:p14="http://schemas.microsoft.com/office/powerpoint/2010/main" val="40567836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75C0C06-6FF4-394D-B3CC-EE778374F246}"/>
              </a:ext>
            </a:extLst>
          </p:cNvPr>
          <p:cNvSpPr>
            <a:spLocks noGrp="1"/>
          </p:cNvSpPr>
          <p:nvPr>
            <p:ph type="subTitle" idx="1"/>
          </p:nvPr>
        </p:nvSpPr>
        <p:spPr>
          <a:xfrm>
            <a:off x="1251285" y="808055"/>
            <a:ext cx="8724012" cy="2338519"/>
          </a:xfrm>
          <a:solidFill>
            <a:schemeClr val="accent3">
              <a:lumMod val="75000"/>
            </a:schemeClr>
          </a:solidFill>
        </p:spPr>
        <p:txBody>
          <a:bodyPr anchor="t">
            <a:normAutofit/>
          </a:bodyPr>
          <a:lstStyle/>
          <a:p>
            <a:r>
              <a:rPr lang="en-US" sz="3600"/>
              <a:t>Richard Jones</a:t>
            </a:r>
          </a:p>
          <a:p>
            <a:r>
              <a:rPr lang="en-US" sz="3600"/>
              <a:t>Head of Science</a:t>
            </a:r>
          </a:p>
        </p:txBody>
      </p:sp>
      <p:sp>
        <p:nvSpPr>
          <p:cNvPr id="2" name="Title 1">
            <a:extLst>
              <a:ext uri="{FF2B5EF4-FFF2-40B4-BE49-F238E27FC236}">
                <a16:creationId xmlns:a16="http://schemas.microsoft.com/office/drawing/2014/main" id="{769579E6-6881-2541-96A4-CD5F21E6474F}"/>
              </a:ext>
            </a:extLst>
          </p:cNvPr>
          <p:cNvSpPr>
            <a:spLocks noGrp="1"/>
          </p:cNvSpPr>
          <p:nvPr>
            <p:ph type="ctrTitle"/>
          </p:nvPr>
        </p:nvSpPr>
        <p:spPr>
          <a:xfrm>
            <a:off x="1384028" y="3428999"/>
            <a:ext cx="8731220" cy="3369621"/>
          </a:xfrm>
        </p:spPr>
        <p:txBody>
          <a:bodyPr>
            <a:normAutofit/>
          </a:bodyPr>
          <a:lstStyle/>
          <a:p>
            <a:r>
              <a:rPr lang="en-GB" sz="3200" b="1">
                <a:cs typeface="Arial"/>
              </a:rPr>
              <a:t>EXAMINATION DATES TO BE CONFIRMED</a:t>
            </a:r>
          </a:p>
        </p:txBody>
      </p:sp>
    </p:spTree>
    <p:extLst>
      <p:ext uri="{BB962C8B-B14F-4D97-AF65-F5344CB8AC3E}">
        <p14:creationId xmlns:p14="http://schemas.microsoft.com/office/powerpoint/2010/main" val="638181586"/>
      </p:ext>
    </p:extLst>
  </p:cSld>
  <p:clrMapOvr>
    <a:masterClrMapping/>
  </p:clrMapOvr>
  <p:transition spd="slow" advTm="12126">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p:cNvSpPr/>
          <p:nvPr/>
        </p:nvSpPr>
        <p:spPr>
          <a:xfrm>
            <a:off x="2568038" y="5360051"/>
            <a:ext cx="9041256" cy="1236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576222" y="820267"/>
            <a:ext cx="5163190" cy="706964"/>
          </a:xfrm>
        </p:spPr>
        <p:txBody>
          <a:bodyPr>
            <a:normAutofit fontScale="90000"/>
          </a:bodyPr>
          <a:lstStyle/>
          <a:p>
            <a:r>
              <a:rPr lang="en-GB"/>
              <a:t>Courses offered in science:</a:t>
            </a:r>
          </a:p>
        </p:txBody>
      </p:sp>
      <p:graphicFrame>
        <p:nvGraphicFramePr>
          <p:cNvPr id="8" name="Content Placeholder 3"/>
          <p:cNvGraphicFramePr>
            <a:graphicFrameLocks noGrp="1"/>
          </p:cNvGraphicFramePr>
          <p:nvPr>
            <p:ph idx="1"/>
          </p:nvPr>
        </p:nvGraphicFramePr>
        <p:xfrm>
          <a:off x="600634" y="1625425"/>
          <a:ext cx="5114366" cy="416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ounded Rectangle 8"/>
          <p:cNvSpPr/>
          <p:nvPr/>
        </p:nvSpPr>
        <p:spPr>
          <a:xfrm>
            <a:off x="5697139" y="2258131"/>
            <a:ext cx="5867400" cy="1206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5715000" y="4028426"/>
            <a:ext cx="5867400" cy="1236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715000" y="2287853"/>
            <a:ext cx="5894295" cy="1107996"/>
          </a:xfrm>
          <a:prstGeom prst="rect">
            <a:avLst/>
          </a:prstGeom>
          <a:noFill/>
        </p:spPr>
        <p:txBody>
          <a:bodyPr wrap="square" rtlCol="0">
            <a:spAutoFit/>
          </a:bodyPr>
          <a:lstStyle/>
          <a:p>
            <a:r>
              <a:rPr lang="en-GB" sz="2200">
                <a:solidFill>
                  <a:schemeClr val="bg1"/>
                </a:solidFill>
              </a:rPr>
              <a:t>3 GCSE Qualifications consisting of Biology, Chemistry &amp; Physics- A*-G</a:t>
            </a:r>
          </a:p>
          <a:p>
            <a:r>
              <a:rPr lang="en-GB" sz="2200">
                <a:solidFill>
                  <a:schemeClr val="bg1"/>
                </a:solidFill>
              </a:rPr>
              <a:t>6 exams in total and 3 External Assessments</a:t>
            </a:r>
          </a:p>
        </p:txBody>
      </p:sp>
      <p:sp>
        <p:nvSpPr>
          <p:cNvPr id="14" name="TextBox 13"/>
          <p:cNvSpPr txBox="1"/>
          <p:nvPr/>
        </p:nvSpPr>
        <p:spPr>
          <a:xfrm>
            <a:off x="2568038" y="5424119"/>
            <a:ext cx="8996501" cy="1107996"/>
          </a:xfrm>
          <a:prstGeom prst="rect">
            <a:avLst/>
          </a:prstGeom>
          <a:noFill/>
        </p:spPr>
        <p:txBody>
          <a:bodyPr wrap="square" rtlCol="0">
            <a:spAutoFit/>
          </a:bodyPr>
          <a:lstStyle/>
          <a:p>
            <a:r>
              <a:rPr lang="en-GB" sz="2200">
                <a:solidFill>
                  <a:schemeClr val="bg1"/>
                </a:solidFill>
              </a:rPr>
              <a:t>Triple Science: External assessment worth 10%</a:t>
            </a:r>
          </a:p>
          <a:p>
            <a:endParaRPr lang="en-US" sz="2200">
              <a:solidFill>
                <a:schemeClr val="bg1"/>
              </a:solidFill>
            </a:endParaRPr>
          </a:p>
          <a:p>
            <a:r>
              <a:rPr lang="en-US" sz="2200">
                <a:solidFill>
                  <a:schemeClr val="bg1"/>
                </a:solidFill>
              </a:rPr>
              <a:t>Double Applied Science: External assessments totaling 30%</a:t>
            </a:r>
            <a:endParaRPr lang="en-GB" sz="2200">
              <a:solidFill>
                <a:schemeClr val="bg1"/>
              </a:solidFill>
            </a:endParaRPr>
          </a:p>
        </p:txBody>
      </p:sp>
      <p:sp>
        <p:nvSpPr>
          <p:cNvPr id="15" name="TextBox 14"/>
          <p:cNvSpPr txBox="1"/>
          <p:nvPr/>
        </p:nvSpPr>
        <p:spPr>
          <a:xfrm>
            <a:off x="5701552" y="4092494"/>
            <a:ext cx="5894295" cy="1107996"/>
          </a:xfrm>
          <a:prstGeom prst="rect">
            <a:avLst/>
          </a:prstGeom>
          <a:noFill/>
        </p:spPr>
        <p:txBody>
          <a:bodyPr wrap="square" rtlCol="0">
            <a:spAutoFit/>
          </a:bodyPr>
          <a:lstStyle/>
          <a:p>
            <a:r>
              <a:rPr lang="en-GB" sz="2200">
                <a:solidFill>
                  <a:schemeClr val="bg1"/>
                </a:solidFill>
              </a:rPr>
              <a:t>2 GCSE Qualifications consisting of Biology, Chemistry &amp; Physics - A*-G</a:t>
            </a:r>
          </a:p>
          <a:p>
            <a:r>
              <a:rPr lang="en-GB" sz="2200">
                <a:solidFill>
                  <a:schemeClr val="bg1"/>
                </a:solidFill>
              </a:rPr>
              <a:t>3 exams in total and 2 External Assessments</a:t>
            </a:r>
          </a:p>
        </p:txBody>
      </p:sp>
    </p:spTree>
    <p:extLst>
      <p:ext uri="{BB962C8B-B14F-4D97-AF65-F5344CB8AC3E}">
        <p14:creationId xmlns:p14="http://schemas.microsoft.com/office/powerpoint/2010/main" val="1698671502"/>
      </p:ext>
    </p:extLst>
  </p:cSld>
  <p:clrMapOvr>
    <a:masterClrMapping/>
  </p:clrMapOvr>
  <p:transition spd="slow" advTm="25893">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1C7EC-1A67-874C-A441-4307258C294D}"/>
              </a:ext>
            </a:extLst>
          </p:cNvPr>
          <p:cNvSpPr>
            <a:spLocks noGrp="1"/>
          </p:cNvSpPr>
          <p:nvPr>
            <p:ph type="title"/>
          </p:nvPr>
        </p:nvSpPr>
        <p:spPr>
          <a:xfrm>
            <a:off x="205014" y="560024"/>
            <a:ext cx="10515600" cy="1087395"/>
          </a:xfrm>
        </p:spPr>
        <p:txBody>
          <a:bodyPr/>
          <a:lstStyle/>
          <a:p>
            <a:r>
              <a:rPr lang="en-US"/>
              <a:t>Plan your revision!</a:t>
            </a:r>
          </a:p>
        </p:txBody>
      </p:sp>
      <p:pic>
        <p:nvPicPr>
          <p:cNvPr id="4" name="Content Placeholder 3">
            <a:extLst>
              <a:ext uri="{FF2B5EF4-FFF2-40B4-BE49-F238E27FC236}">
                <a16:creationId xmlns:a16="http://schemas.microsoft.com/office/drawing/2014/main" id="{3D87D95A-0DC8-CD4D-96DE-5582E29DB3F1}"/>
              </a:ext>
            </a:extLst>
          </p:cNvPr>
          <p:cNvPicPr>
            <a:picLocks noGrp="1" noChangeAspect="1"/>
          </p:cNvPicPr>
          <p:nvPr>
            <p:ph idx="1"/>
          </p:nvPr>
        </p:nvPicPr>
        <p:blipFill rotWithShape="1">
          <a:blip r:embed="rId3"/>
          <a:srcRect t="1441" b="6685"/>
          <a:stretch/>
        </p:blipFill>
        <p:spPr>
          <a:xfrm>
            <a:off x="311819" y="1456409"/>
            <a:ext cx="8306409" cy="4155467"/>
          </a:xfrm>
          <a:prstGeom prst="rect">
            <a:avLst/>
          </a:prstGeom>
        </p:spPr>
      </p:pic>
      <p:pic>
        <p:nvPicPr>
          <p:cNvPr id="6" name="Content Placeholder 7" descr="A close up of a product&#10;&#10;Description automatically generated">
            <a:extLst>
              <a:ext uri="{FF2B5EF4-FFF2-40B4-BE49-F238E27FC236}">
                <a16:creationId xmlns:a16="http://schemas.microsoft.com/office/drawing/2014/main" id="{F8434898-7696-9F05-868A-AD3D2ABF3B41}"/>
              </a:ext>
            </a:extLst>
          </p:cNvPr>
          <p:cNvPicPr>
            <a:picLocks noChangeAspect="1"/>
          </p:cNvPicPr>
          <p:nvPr/>
        </p:nvPicPr>
        <p:blipFill>
          <a:blip r:embed="rId4"/>
          <a:stretch>
            <a:fillRect/>
          </a:stretch>
        </p:blipFill>
        <p:spPr bwMode="auto">
          <a:xfrm>
            <a:off x="7479240" y="4631794"/>
            <a:ext cx="4471307" cy="209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F5A34568-312D-F762-365D-7C7347C879C9}"/>
              </a:ext>
            </a:extLst>
          </p:cNvPr>
          <p:cNvSpPr txBox="1"/>
          <p:nvPr/>
        </p:nvSpPr>
        <p:spPr>
          <a:xfrm>
            <a:off x="8332424" y="3916497"/>
            <a:ext cx="3266501"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600">
                <a:solidFill>
                  <a:srgbClr val="675E47"/>
                </a:solidFill>
                <a:latin typeface="Cambria"/>
              </a:rPr>
              <a:t>Flashcards!</a:t>
            </a:r>
            <a:endParaRPr lang="en-US"/>
          </a:p>
        </p:txBody>
      </p:sp>
      <p:sp>
        <p:nvSpPr>
          <p:cNvPr id="8" name="TextBox 7">
            <a:extLst>
              <a:ext uri="{FF2B5EF4-FFF2-40B4-BE49-F238E27FC236}">
                <a16:creationId xmlns:a16="http://schemas.microsoft.com/office/drawing/2014/main" id="{B1AB744C-E21A-D0ED-244A-0E0737C54D9B}"/>
              </a:ext>
            </a:extLst>
          </p:cNvPr>
          <p:cNvSpPr txBox="1"/>
          <p:nvPr/>
        </p:nvSpPr>
        <p:spPr>
          <a:xfrm>
            <a:off x="354376" y="5642473"/>
            <a:ext cx="6608284"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600">
                <a:solidFill>
                  <a:srgbClr val="675E47"/>
                </a:solidFill>
                <a:latin typeface="Cambria"/>
              </a:rPr>
              <a:t>Apps! Bangor revision</a:t>
            </a:r>
            <a:endParaRPr lang="en-US"/>
          </a:p>
        </p:txBody>
      </p:sp>
      <p:sp>
        <p:nvSpPr>
          <p:cNvPr id="9" name="TextBox 8">
            <a:extLst>
              <a:ext uri="{FF2B5EF4-FFF2-40B4-BE49-F238E27FC236}">
                <a16:creationId xmlns:a16="http://schemas.microsoft.com/office/drawing/2014/main" id="{E07E3570-6378-A64C-9A72-D7F20CC5090E}"/>
              </a:ext>
            </a:extLst>
          </p:cNvPr>
          <p:cNvSpPr txBox="1"/>
          <p:nvPr/>
        </p:nvSpPr>
        <p:spPr>
          <a:xfrm>
            <a:off x="5229339" y="198304"/>
            <a:ext cx="604826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cs typeface="Arial"/>
              </a:rPr>
              <a:t>AVOID DISTRACTIONS!! </a:t>
            </a:r>
            <a:endParaRPr lang="en-US">
              <a:cs typeface="Calibri"/>
            </a:endParaRPr>
          </a:p>
          <a:p>
            <a:r>
              <a:rPr lang="en-US" sz="2400">
                <a:cs typeface="Arial"/>
              </a:rPr>
              <a:t>Revise away from mobile phone, at the dinner table/perhaps not in the bedroom etc. ​</a:t>
            </a:r>
            <a:endParaRPr lang="en-US">
              <a:cs typeface="Calibri"/>
            </a:endParaRPr>
          </a:p>
        </p:txBody>
      </p:sp>
    </p:spTree>
    <p:extLst>
      <p:ext uri="{BB962C8B-B14F-4D97-AF65-F5344CB8AC3E}">
        <p14:creationId xmlns:p14="http://schemas.microsoft.com/office/powerpoint/2010/main" val="2140160216"/>
      </p:ext>
    </p:extLst>
  </p:cSld>
  <p:clrMapOvr>
    <a:masterClrMapping/>
  </p:clrMapOvr>
  <p:transition spd="slow" advTm="31798">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166BE-C7F7-2943-8273-618CDFDD5264}"/>
              </a:ext>
            </a:extLst>
          </p:cNvPr>
          <p:cNvSpPr>
            <a:spLocks noGrp="1"/>
          </p:cNvSpPr>
          <p:nvPr>
            <p:ph type="title"/>
          </p:nvPr>
        </p:nvSpPr>
        <p:spPr>
          <a:xfrm>
            <a:off x="721222" y="332927"/>
            <a:ext cx="9490329" cy="1185087"/>
          </a:xfrm>
        </p:spPr>
        <p:txBody>
          <a:bodyPr>
            <a:noAutofit/>
          </a:bodyPr>
          <a:lstStyle/>
          <a:p>
            <a:r>
              <a:rPr lang="en-US" sz="4000"/>
              <a:t>Past papers, past papers, past papers!</a:t>
            </a:r>
          </a:p>
        </p:txBody>
      </p:sp>
      <p:sp>
        <p:nvSpPr>
          <p:cNvPr id="3" name="Content Placeholder 2">
            <a:extLst>
              <a:ext uri="{FF2B5EF4-FFF2-40B4-BE49-F238E27FC236}">
                <a16:creationId xmlns:a16="http://schemas.microsoft.com/office/drawing/2014/main" id="{0B4B67FA-F92D-A844-9FAF-8A6DE8F83E89}"/>
              </a:ext>
            </a:extLst>
          </p:cNvPr>
          <p:cNvSpPr>
            <a:spLocks noGrp="1"/>
          </p:cNvSpPr>
          <p:nvPr>
            <p:ph idx="1"/>
          </p:nvPr>
        </p:nvSpPr>
        <p:spPr>
          <a:xfrm>
            <a:off x="819404" y="1511963"/>
            <a:ext cx="9297393" cy="4398111"/>
          </a:xfrm>
        </p:spPr>
        <p:txBody>
          <a:bodyPr>
            <a:normAutofit/>
          </a:bodyPr>
          <a:lstStyle/>
          <a:p>
            <a:r>
              <a:rPr lang="en-US" sz="2800"/>
              <a:t>There is no substitute to practicing questions that you are likely to come across. </a:t>
            </a:r>
          </a:p>
          <a:p>
            <a:r>
              <a:rPr lang="en-US" sz="2800"/>
              <a:t>You’ll learn the style of questioning and the content you need to brush up on. </a:t>
            </a:r>
            <a:endParaRPr lang="en-US" sz="2800">
              <a:cs typeface="Calibri"/>
            </a:endParaRPr>
          </a:p>
          <a:p>
            <a:endParaRPr lang="en-US" sz="2800"/>
          </a:p>
          <a:p>
            <a:r>
              <a:rPr lang="en-US" sz="2800"/>
              <a:t>Check your answers against the mark scheme. Anything you’re unsure of check with your teachers.</a:t>
            </a:r>
          </a:p>
          <a:p>
            <a:pPr marL="114300" indent="0">
              <a:buNone/>
            </a:pPr>
            <a:endParaRPr lang="en-US" sz="2800">
              <a:cs typeface="Calibri"/>
            </a:endParaRPr>
          </a:p>
        </p:txBody>
      </p:sp>
      <p:sp>
        <p:nvSpPr>
          <p:cNvPr id="4" name="TextBox 3">
            <a:extLst>
              <a:ext uri="{FF2B5EF4-FFF2-40B4-BE49-F238E27FC236}">
                <a16:creationId xmlns:a16="http://schemas.microsoft.com/office/drawing/2014/main" id="{43AD8092-3CC3-21E0-BEF9-94C0160F3973}"/>
              </a:ext>
            </a:extLst>
          </p:cNvPr>
          <p:cNvSpPr txBox="1"/>
          <p:nvPr/>
        </p:nvSpPr>
        <p:spPr>
          <a:xfrm>
            <a:off x="1261983" y="5212439"/>
            <a:ext cx="8674273" cy="1200329"/>
          </a:xfrm>
          <a:prstGeom prst="rect">
            <a:avLst/>
          </a:prstGeom>
          <a:noFill/>
          <a:ln w="28575">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a:cs typeface="Calibri"/>
              </a:rPr>
              <a:t>There will be paper copies of past papers available for a small fee. All past papers will also be made available online on Google Classroom. </a:t>
            </a:r>
          </a:p>
        </p:txBody>
      </p:sp>
    </p:spTree>
    <p:extLst>
      <p:ext uri="{BB962C8B-B14F-4D97-AF65-F5344CB8AC3E}">
        <p14:creationId xmlns:p14="http://schemas.microsoft.com/office/powerpoint/2010/main" val="3040229880"/>
      </p:ext>
    </p:extLst>
  </p:cSld>
  <p:clrMapOvr>
    <a:masterClrMapping/>
  </p:clrMapOvr>
  <p:transition spd="slow" advTm="24393">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8539E-FA7B-4C4F-831C-BB9A581B5817}"/>
              </a:ext>
            </a:extLst>
          </p:cNvPr>
          <p:cNvSpPr>
            <a:spLocks noGrp="1"/>
          </p:cNvSpPr>
          <p:nvPr>
            <p:ph type="title"/>
          </p:nvPr>
        </p:nvSpPr>
        <p:spPr>
          <a:xfrm>
            <a:off x="2353624" y="243976"/>
            <a:ext cx="8761413" cy="706964"/>
          </a:xfrm>
        </p:spPr>
        <p:txBody>
          <a:bodyPr/>
          <a:lstStyle/>
          <a:p>
            <a:r>
              <a:rPr lang="en-US"/>
              <a:t>What happens next?</a:t>
            </a:r>
          </a:p>
        </p:txBody>
      </p:sp>
      <p:sp>
        <p:nvSpPr>
          <p:cNvPr id="3" name="Content Placeholder 2">
            <a:extLst>
              <a:ext uri="{FF2B5EF4-FFF2-40B4-BE49-F238E27FC236}">
                <a16:creationId xmlns:a16="http://schemas.microsoft.com/office/drawing/2014/main" id="{239A4BCB-9A80-4EA7-9354-46BC1C60BBC5}"/>
              </a:ext>
            </a:extLst>
          </p:cNvPr>
          <p:cNvSpPr>
            <a:spLocks noGrp="1"/>
          </p:cNvSpPr>
          <p:nvPr>
            <p:ph idx="1"/>
          </p:nvPr>
        </p:nvSpPr>
        <p:spPr>
          <a:xfrm>
            <a:off x="502508" y="1176753"/>
            <a:ext cx="10452363" cy="5160547"/>
          </a:xfrm>
        </p:spPr>
        <p:txBody>
          <a:bodyPr vert="horz" lIns="91440" tIns="45720" rIns="91440" bIns="45720" rtlCol="0" anchor="t">
            <a:normAutofit/>
          </a:bodyPr>
          <a:lstStyle/>
          <a:p>
            <a:pPr marL="457200" indent="-457200" algn="just"/>
            <a:r>
              <a:rPr lang="en-US" sz="2800">
                <a:cs typeface="Arial"/>
              </a:rPr>
              <a:t>End of topic tests will begin soon and all revision material will be available to students in the back of their booklets or on Google Classroom. </a:t>
            </a:r>
            <a:endParaRPr lang="en-US" sz="2800"/>
          </a:p>
          <a:p>
            <a:pPr marL="457200" indent="-457200" algn="just"/>
            <a:r>
              <a:rPr lang="en-US" sz="2800"/>
              <a:t>Preparation for these will be crucial and will help us identify areas that need addressing. </a:t>
            </a:r>
            <a:endParaRPr lang="en-US" sz="2800">
              <a:cs typeface="Arial"/>
            </a:endParaRPr>
          </a:p>
          <a:p>
            <a:pPr marL="0" indent="0" algn="just">
              <a:buNone/>
            </a:pPr>
            <a:endParaRPr lang="en-US" sz="2800">
              <a:cs typeface="Calibri"/>
            </a:endParaRPr>
          </a:p>
          <a:p>
            <a:pPr marL="344170" indent="-344170" algn="just"/>
            <a:r>
              <a:rPr lang="en-US" sz="2800"/>
              <a:t>Any questions?</a:t>
            </a:r>
            <a:endParaRPr lang="en-US" sz="2800">
              <a:cs typeface="Arial" panose="020B0604020202020204"/>
            </a:endParaRPr>
          </a:p>
          <a:p>
            <a:pPr marL="0" indent="0" algn="just">
              <a:buNone/>
            </a:pPr>
            <a:endParaRPr lang="en-US" sz="2800"/>
          </a:p>
          <a:p>
            <a:pPr marL="0" indent="0" algn="just">
              <a:buNone/>
            </a:pPr>
            <a:r>
              <a:rPr lang="en-US" sz="2800"/>
              <a:t>Richard.jones@archbishopmg.co.uk</a:t>
            </a:r>
            <a:endParaRPr lang="en-US" sz="2400"/>
          </a:p>
        </p:txBody>
      </p:sp>
    </p:spTree>
    <p:extLst>
      <p:ext uri="{BB962C8B-B14F-4D97-AF65-F5344CB8AC3E}">
        <p14:creationId xmlns:p14="http://schemas.microsoft.com/office/powerpoint/2010/main" val="4199103169"/>
      </p:ext>
    </p:extLst>
  </p:cSld>
  <p:clrMapOvr>
    <a:masterClrMapping/>
  </p:clrMapOvr>
  <p:transition spd="slow" advTm="60689">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a:t>
            </a:r>
            <a:endParaRPr lang="en-GB" dirty="0"/>
          </a:p>
        </p:txBody>
      </p:sp>
    </p:spTree>
    <p:extLst>
      <p:ext uri="{BB962C8B-B14F-4D97-AF65-F5344CB8AC3E}">
        <p14:creationId xmlns:p14="http://schemas.microsoft.com/office/powerpoint/2010/main" val="8966159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
          <p:cNvSpPr txBox="1">
            <a:spLocks noGrp="1"/>
          </p:cNvSpPr>
          <p:nvPr>
            <p:ph type="body" idx="1"/>
          </p:nvPr>
        </p:nvSpPr>
        <p:spPr>
          <a:xfrm>
            <a:off x="0" y="1152829"/>
            <a:ext cx="11360800" cy="53312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SzPts val="1800"/>
              <a:buNone/>
            </a:pPr>
            <a:r>
              <a:rPr lang="en-US" sz="2400" b="1" dirty="0">
                <a:solidFill>
                  <a:srgbClr val="FF0000"/>
                </a:solidFill>
                <a:latin typeface="Calibri"/>
                <a:ea typeface="Calibri"/>
                <a:cs typeface="Calibri"/>
                <a:sym typeface="Calibri"/>
              </a:rPr>
              <a:t>Unit 1 (20%) - </a:t>
            </a:r>
            <a:r>
              <a:rPr lang="en-US" sz="2400" b="1" dirty="0" err="1">
                <a:solidFill>
                  <a:srgbClr val="FF0000"/>
                </a:solidFill>
                <a:latin typeface="Calibri"/>
                <a:ea typeface="Calibri"/>
                <a:cs typeface="Calibri"/>
                <a:sym typeface="Calibri"/>
              </a:rPr>
              <a:t>Oracy</a:t>
            </a:r>
            <a:r>
              <a:rPr lang="en-US" sz="2400" b="1" dirty="0">
                <a:solidFill>
                  <a:srgbClr val="FF0000"/>
                </a:solidFill>
                <a:latin typeface="Calibri"/>
                <a:ea typeface="Calibri"/>
                <a:cs typeface="Calibri"/>
                <a:sym typeface="Calibri"/>
              </a:rPr>
              <a:t>:</a:t>
            </a:r>
            <a:endParaRPr sz="2400" b="1" dirty="0">
              <a:solidFill>
                <a:srgbClr val="FF0000"/>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400" dirty="0">
                <a:solidFill>
                  <a:schemeClr val="dk1"/>
                </a:solidFill>
                <a:latin typeface="Calibri"/>
                <a:ea typeface="Calibri"/>
                <a:cs typeface="Calibri"/>
                <a:sym typeface="Calibri"/>
              </a:rPr>
              <a:t>Task 1 (10%): Individual </a:t>
            </a:r>
            <a:r>
              <a:rPr lang="en-US" sz="2400" dirty="0" smtClean="0">
                <a:solidFill>
                  <a:schemeClr val="dk1"/>
                </a:solidFill>
                <a:latin typeface="Calibri"/>
                <a:ea typeface="Calibri"/>
                <a:cs typeface="Calibri"/>
                <a:sym typeface="Calibri"/>
              </a:rPr>
              <a:t>Researched Presentation</a:t>
            </a:r>
            <a:r>
              <a:rPr lang="en-US" sz="2400" dirty="0">
                <a:solidFill>
                  <a:schemeClr val="dk1"/>
                </a:solidFill>
                <a:latin typeface="Calibri"/>
                <a:ea typeface="Calibri"/>
                <a:cs typeface="Calibri"/>
                <a:sym typeface="Calibri"/>
              </a:rPr>
              <a:t>.  </a:t>
            </a:r>
            <a:r>
              <a:rPr lang="en-US" sz="2800" dirty="0" smtClean="0">
                <a:solidFill>
                  <a:srgbClr val="0070C0"/>
                </a:solidFill>
                <a:latin typeface="Calibri"/>
                <a:ea typeface="Calibri"/>
                <a:cs typeface="Calibri"/>
                <a:sym typeface="Calibri"/>
              </a:rPr>
              <a:t>Year </a:t>
            </a:r>
            <a:r>
              <a:rPr lang="en-US" sz="2800" dirty="0">
                <a:solidFill>
                  <a:srgbClr val="0070C0"/>
                </a:solidFill>
                <a:latin typeface="Calibri"/>
                <a:ea typeface="Calibri"/>
                <a:cs typeface="Calibri"/>
                <a:sym typeface="Calibri"/>
              </a:rPr>
              <a:t>10</a:t>
            </a:r>
            <a:endParaRPr sz="2400" dirty="0">
              <a:solidFill>
                <a:srgbClr val="0070C0"/>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400" dirty="0">
                <a:solidFill>
                  <a:schemeClr val="dk1"/>
                </a:solidFill>
                <a:latin typeface="Calibri"/>
                <a:ea typeface="Calibri"/>
                <a:cs typeface="Calibri"/>
                <a:sym typeface="Calibri"/>
              </a:rPr>
              <a:t>Task 2 (10%): Group Discussion </a:t>
            </a:r>
            <a:r>
              <a:rPr lang="en-US" sz="2400" dirty="0" smtClean="0">
                <a:solidFill>
                  <a:schemeClr val="dk1"/>
                </a:solidFill>
                <a:latin typeface="Calibri"/>
                <a:ea typeface="Calibri"/>
                <a:cs typeface="Calibri"/>
                <a:sym typeface="Calibri"/>
              </a:rPr>
              <a:t>(</a:t>
            </a:r>
            <a:r>
              <a:rPr lang="en-US" sz="1800" dirty="0" smtClean="0">
                <a:solidFill>
                  <a:schemeClr val="dk1"/>
                </a:solidFill>
                <a:latin typeface="Calibri"/>
                <a:ea typeface="Calibri"/>
                <a:cs typeface="Calibri"/>
                <a:sym typeface="Calibri"/>
              </a:rPr>
              <a:t>on </a:t>
            </a:r>
            <a:r>
              <a:rPr lang="en-US" sz="1800" dirty="0">
                <a:solidFill>
                  <a:schemeClr val="dk1"/>
                </a:solidFill>
                <a:latin typeface="Calibri"/>
                <a:ea typeface="Calibri"/>
                <a:cs typeface="Calibri"/>
                <a:sym typeface="Calibri"/>
              </a:rPr>
              <a:t>themes set by </a:t>
            </a:r>
            <a:r>
              <a:rPr lang="en-US" sz="1800" dirty="0" smtClean="0">
                <a:solidFill>
                  <a:schemeClr val="dk1"/>
                </a:solidFill>
                <a:latin typeface="Calibri"/>
                <a:ea typeface="Calibri"/>
                <a:cs typeface="Calibri"/>
                <a:sym typeface="Calibri"/>
              </a:rPr>
              <a:t>WJEC)</a:t>
            </a:r>
            <a:r>
              <a:rPr lang="en-US" sz="2400" dirty="0" smtClean="0">
                <a:solidFill>
                  <a:schemeClr val="dk1"/>
                </a:solidFill>
                <a:latin typeface="Calibri"/>
                <a:ea typeface="Calibri"/>
                <a:cs typeface="Calibri"/>
                <a:sym typeface="Calibri"/>
              </a:rPr>
              <a:t>. </a:t>
            </a:r>
            <a:r>
              <a:rPr lang="en-US" sz="2400" dirty="0" smtClean="0">
                <a:solidFill>
                  <a:schemeClr val="tx1"/>
                </a:solidFill>
                <a:sym typeface="Calibri"/>
              </a:rPr>
              <a:t>Year 11</a:t>
            </a:r>
            <a:endParaRPr dirty="0">
              <a:solidFill>
                <a:schemeClr val="tx1"/>
              </a:solidFill>
            </a:endParaRPr>
          </a:p>
          <a:p>
            <a:pPr marL="795847" lvl="0" indent="0" algn="l" rtl="0">
              <a:spcBef>
                <a:spcPts val="0"/>
              </a:spcBef>
              <a:spcAft>
                <a:spcPts val="0"/>
              </a:spcAft>
              <a:buClr>
                <a:schemeClr val="dk1"/>
              </a:buClr>
              <a:buSzPts val="1400"/>
              <a:buNone/>
            </a:pPr>
            <a:endParaRPr sz="1867" dirty="0">
              <a:solidFill>
                <a:schemeClr val="dk1"/>
              </a:solidFill>
              <a:latin typeface="Calibri"/>
              <a:ea typeface="Calibri"/>
              <a:cs typeface="Calibri"/>
              <a:sym typeface="Calibri"/>
            </a:endParaRPr>
          </a:p>
          <a:p>
            <a:pPr marL="0" lvl="0" indent="0" algn="l" rtl="0">
              <a:spcBef>
                <a:spcPts val="0"/>
              </a:spcBef>
              <a:spcAft>
                <a:spcPts val="0"/>
              </a:spcAft>
              <a:buSzPts val="1800"/>
              <a:buNone/>
            </a:pPr>
            <a:r>
              <a:rPr lang="en-US" sz="2400" b="1" dirty="0">
                <a:solidFill>
                  <a:srgbClr val="FF0000"/>
                </a:solidFill>
                <a:latin typeface="Calibri"/>
                <a:ea typeface="Calibri"/>
                <a:cs typeface="Calibri"/>
                <a:sym typeface="Calibri"/>
              </a:rPr>
              <a:t>Unit 2 (40%) - Description, Narration and Exposition      </a:t>
            </a:r>
            <a:r>
              <a:rPr lang="en-US" sz="2133" dirty="0">
                <a:solidFill>
                  <a:schemeClr val="tx1"/>
                </a:solidFill>
                <a:latin typeface="Calibri"/>
                <a:ea typeface="Calibri"/>
                <a:cs typeface="Calibri"/>
                <a:sym typeface="Calibri"/>
              </a:rPr>
              <a:t>Year 11 Exam</a:t>
            </a:r>
            <a:endParaRPr sz="2133" dirty="0">
              <a:solidFill>
                <a:schemeClr val="tx1"/>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A (20%): Reading - A series of questions relating to a range of texts.</a:t>
            </a:r>
            <a:endParaRPr sz="2000" dirty="0">
              <a:solidFill>
                <a:schemeClr val="dk1"/>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B (20%): Writing - One proofreading task. </a:t>
            </a:r>
            <a:endParaRPr dirty="0"/>
          </a:p>
          <a:p>
            <a:pPr marL="795847" lvl="0" indent="0" algn="l" rtl="0">
              <a:spcBef>
                <a:spcPts val="0"/>
              </a:spcBef>
              <a:spcAft>
                <a:spcPts val="0"/>
              </a:spcAft>
              <a:buClr>
                <a:schemeClr val="dk1"/>
              </a:buClr>
              <a:buSzPts val="1400"/>
              <a:buNone/>
            </a:pPr>
            <a:r>
              <a:rPr lang="en-US" sz="2000" dirty="0" smtClean="0">
                <a:solidFill>
                  <a:schemeClr val="dk1"/>
                </a:solidFill>
                <a:latin typeface="Calibri"/>
                <a:ea typeface="Calibri"/>
                <a:cs typeface="Calibri"/>
                <a:sym typeface="Calibri"/>
              </a:rPr>
              <a:t>                                               One </a:t>
            </a:r>
            <a:r>
              <a:rPr lang="en-US" sz="2000" dirty="0">
                <a:solidFill>
                  <a:schemeClr val="dk1"/>
                </a:solidFill>
                <a:latin typeface="Calibri"/>
                <a:ea typeface="Calibri"/>
                <a:cs typeface="Calibri"/>
                <a:sym typeface="Calibri"/>
              </a:rPr>
              <a:t>extended writing </a:t>
            </a:r>
            <a:r>
              <a:rPr lang="en-US" sz="2000" dirty="0" smtClean="0">
                <a:solidFill>
                  <a:schemeClr val="dk1"/>
                </a:solidFill>
                <a:latin typeface="Calibri"/>
                <a:ea typeface="Calibri"/>
                <a:cs typeface="Calibri"/>
                <a:sym typeface="Calibri"/>
              </a:rPr>
              <a:t>task. </a:t>
            </a:r>
            <a:endParaRPr sz="2000" dirty="0">
              <a:solidFill>
                <a:schemeClr val="dk1"/>
              </a:solidFill>
              <a:latin typeface="Calibri"/>
              <a:ea typeface="Calibri"/>
              <a:cs typeface="Calibri"/>
              <a:sym typeface="Calibri"/>
            </a:endParaRPr>
          </a:p>
          <a:p>
            <a:pPr marL="0" lvl="0" indent="0" algn="l" rtl="0">
              <a:spcBef>
                <a:spcPts val="0"/>
              </a:spcBef>
              <a:spcAft>
                <a:spcPts val="0"/>
              </a:spcAft>
              <a:buSzPts val="1800"/>
              <a:buNone/>
            </a:pPr>
            <a:endParaRPr sz="1867" dirty="0">
              <a:solidFill>
                <a:schemeClr val="dk1"/>
              </a:solidFill>
              <a:latin typeface="Calibri"/>
              <a:ea typeface="Calibri"/>
              <a:cs typeface="Calibri"/>
              <a:sym typeface="Calibri"/>
            </a:endParaRPr>
          </a:p>
          <a:p>
            <a:pPr marL="0" lvl="0" indent="0" algn="l" rtl="0">
              <a:spcBef>
                <a:spcPts val="0"/>
              </a:spcBef>
              <a:spcAft>
                <a:spcPts val="0"/>
              </a:spcAft>
              <a:buSzPts val="1800"/>
              <a:buNone/>
            </a:pPr>
            <a:r>
              <a:rPr lang="en-US" sz="2400" b="1" dirty="0">
                <a:solidFill>
                  <a:srgbClr val="FF0000"/>
                </a:solidFill>
                <a:latin typeface="Calibri"/>
                <a:ea typeface="Calibri"/>
                <a:cs typeface="Calibri"/>
                <a:sym typeface="Calibri"/>
              </a:rPr>
              <a:t>Unit 3 (40%) - Persuasion, Argumentation and Instructional   </a:t>
            </a:r>
            <a:r>
              <a:rPr lang="en-US" sz="2133" dirty="0">
                <a:solidFill>
                  <a:schemeClr val="tx1"/>
                </a:solidFill>
                <a:latin typeface="Calibri"/>
                <a:ea typeface="Calibri"/>
                <a:cs typeface="Calibri"/>
                <a:sym typeface="Calibri"/>
              </a:rPr>
              <a:t>Year 11 Exam</a:t>
            </a:r>
            <a:endParaRPr sz="2133" dirty="0">
              <a:solidFill>
                <a:schemeClr val="tx1"/>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A (20%): Reading - A series of questions relating to a range of texts.</a:t>
            </a:r>
            <a:endParaRPr sz="2000" dirty="0">
              <a:solidFill>
                <a:schemeClr val="dk1"/>
              </a:solidFill>
              <a:latin typeface="Calibri"/>
              <a:ea typeface="Calibri"/>
              <a:cs typeface="Calibri"/>
              <a:sym typeface="Calibri"/>
            </a:endParaRPr>
          </a:p>
          <a:p>
            <a:pPr marL="795847" lvl="0" indent="0" algn="l" rtl="0">
              <a:spcBef>
                <a:spcPts val="0"/>
              </a:spcBef>
              <a:spcAft>
                <a:spcPts val="0"/>
              </a:spcAft>
              <a:buClr>
                <a:schemeClr val="dk1"/>
              </a:buClr>
              <a:buSzPts val="1400"/>
              <a:buNone/>
            </a:pPr>
            <a:r>
              <a:rPr lang="en-US" sz="2000" dirty="0">
                <a:solidFill>
                  <a:schemeClr val="dk1"/>
                </a:solidFill>
                <a:latin typeface="Calibri"/>
                <a:ea typeface="Calibri"/>
                <a:cs typeface="Calibri"/>
                <a:sym typeface="Calibri"/>
              </a:rPr>
              <a:t>Section B (20%): Writing - One compulsory argumentation writing task and one compulsory persuasive writing task. e.g. letter/article/report/guide, etc.</a:t>
            </a:r>
            <a:endParaRPr dirty="0"/>
          </a:p>
          <a:p>
            <a:pPr marL="1219170" lvl="0" indent="-334423" algn="l" rtl="0">
              <a:spcBef>
                <a:spcPts val="0"/>
              </a:spcBef>
              <a:spcAft>
                <a:spcPts val="0"/>
              </a:spcAft>
              <a:buClr>
                <a:schemeClr val="dk1"/>
              </a:buClr>
              <a:buSzPts val="1400"/>
              <a:buFont typeface="Avenir"/>
              <a:buNone/>
            </a:pPr>
            <a:endParaRPr sz="1867" dirty="0">
              <a:solidFill>
                <a:schemeClr val="dk1"/>
              </a:solidFill>
              <a:latin typeface="Calibri"/>
              <a:ea typeface="Calibri"/>
              <a:cs typeface="Calibri"/>
              <a:sym typeface="Calibri"/>
            </a:endParaRPr>
          </a:p>
          <a:p>
            <a:pPr marL="795847" lvl="0" indent="0" algn="l" rtl="0">
              <a:spcBef>
                <a:spcPts val="0"/>
              </a:spcBef>
              <a:spcAft>
                <a:spcPts val="0"/>
              </a:spcAft>
              <a:buClr>
                <a:schemeClr val="dk1"/>
              </a:buClr>
              <a:buSzPts val="1400"/>
              <a:buNone/>
            </a:pPr>
            <a:endParaRPr sz="1867" dirty="0">
              <a:solidFill>
                <a:schemeClr val="dk1"/>
              </a:solidFill>
              <a:latin typeface="Calibri"/>
              <a:ea typeface="Calibri"/>
              <a:cs typeface="Calibri"/>
              <a:sym typeface="Calibri"/>
            </a:endParaRPr>
          </a:p>
        </p:txBody>
      </p:sp>
      <p:sp>
        <p:nvSpPr>
          <p:cNvPr id="100" name="Google Shape;100;p1"/>
          <p:cNvSpPr txBox="1">
            <a:spLocks noGrp="1"/>
          </p:cNvSpPr>
          <p:nvPr>
            <p:ph type="title"/>
          </p:nvPr>
        </p:nvSpPr>
        <p:spPr>
          <a:xfrm>
            <a:off x="0" y="122209"/>
            <a:ext cx="11360800" cy="802000"/>
          </a:xfrm>
          <a:prstGeom prst="rect">
            <a:avLst/>
          </a:pr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Clr>
                <a:srgbClr val="FFFFFF"/>
              </a:buClr>
              <a:buSzPts val="2800"/>
              <a:buFont typeface="Calibri"/>
              <a:buNone/>
            </a:pPr>
            <a:r>
              <a:rPr lang="en-US">
                <a:solidFill>
                  <a:srgbClr val="FFFFFF"/>
                </a:solidFill>
                <a:latin typeface="Calibri"/>
                <a:ea typeface="Calibri"/>
                <a:cs typeface="Calibri"/>
                <a:sym typeface="Calibri"/>
              </a:rPr>
              <a:t>GCSE English </a:t>
            </a:r>
            <a:r>
              <a:rPr lang="en-US" b="1">
                <a:solidFill>
                  <a:srgbClr val="FFFFFF"/>
                </a:solidFill>
                <a:latin typeface="Calibri"/>
                <a:ea typeface="Calibri"/>
                <a:cs typeface="Calibri"/>
                <a:sym typeface="Calibri"/>
              </a:rPr>
              <a:t>Language</a:t>
            </a:r>
            <a:r>
              <a:rPr lang="en-US">
                <a:solidFill>
                  <a:srgbClr val="FFFFFF"/>
                </a:solidFill>
                <a:latin typeface="Calibri"/>
                <a:ea typeface="Calibri"/>
                <a:cs typeface="Calibri"/>
                <a:sym typeface="Calibri"/>
              </a:rPr>
              <a:t> Course Outline</a:t>
            </a:r>
            <a:endParaRPr sz="3733">
              <a:solidFill>
                <a:srgbClr val="FFFFFF"/>
              </a:solidFill>
              <a:latin typeface="Calibri"/>
              <a:ea typeface="Calibri"/>
              <a:cs typeface="Calibri"/>
              <a:sym typeface="Calibri"/>
            </a:endParaRPr>
          </a:p>
        </p:txBody>
      </p:sp>
      <p:pic>
        <p:nvPicPr>
          <p:cNvPr id="101" name="Google Shape;101;p1"/>
          <p:cNvPicPr preferRelativeResize="0"/>
          <p:nvPr/>
        </p:nvPicPr>
        <p:blipFill rotWithShape="1">
          <a:blip r:embed="rId3">
            <a:alphaModFix/>
          </a:blip>
          <a:srcRect/>
          <a:stretch/>
        </p:blipFill>
        <p:spPr>
          <a:xfrm>
            <a:off x="9334500" y="924209"/>
            <a:ext cx="2857500" cy="1600200"/>
          </a:xfrm>
          <a:prstGeom prst="rect">
            <a:avLst/>
          </a:prstGeom>
          <a:noFill/>
          <a:ln>
            <a:noFill/>
          </a:ln>
        </p:spPr>
      </p:pic>
      <p:pic>
        <p:nvPicPr>
          <p:cNvPr id="102" name="Google Shape;102;p1" descr="Qualifying Law Degree – Oral Presentation – Undergraduate Laws Blog"/>
          <p:cNvPicPr preferRelativeResize="0"/>
          <p:nvPr/>
        </p:nvPicPr>
        <p:blipFill rotWithShape="1">
          <a:blip r:embed="rId4">
            <a:alphaModFix/>
          </a:blip>
          <a:srcRect/>
          <a:stretch/>
        </p:blipFill>
        <p:spPr>
          <a:xfrm>
            <a:off x="8322197" y="1152288"/>
            <a:ext cx="1294316" cy="1502964"/>
          </a:xfrm>
          <a:prstGeom prst="rect">
            <a:avLst/>
          </a:prstGeom>
          <a:noFill/>
          <a:ln>
            <a:noFill/>
          </a:ln>
        </p:spPr>
      </p:pic>
      <p:pic>
        <p:nvPicPr>
          <p:cNvPr id="103" name="Google Shape;103;p1" descr="10 ways to get a solid night's sleep - spunout"/>
          <p:cNvPicPr preferRelativeResize="0"/>
          <p:nvPr/>
        </p:nvPicPr>
        <p:blipFill rotWithShape="1">
          <a:blip r:embed="rId5">
            <a:alphaModFix/>
          </a:blip>
          <a:srcRect/>
          <a:stretch/>
        </p:blipFill>
        <p:spPr>
          <a:xfrm>
            <a:off x="7701866" y="5660639"/>
            <a:ext cx="2287085" cy="1232069"/>
          </a:xfrm>
          <a:prstGeom prst="rect">
            <a:avLst/>
          </a:prstGeom>
          <a:noFill/>
          <a:ln>
            <a:noFill/>
          </a:ln>
        </p:spPr>
      </p:pic>
      <p:pic>
        <p:nvPicPr>
          <p:cNvPr id="104" name="Google Shape;104;p1" descr="Kite Festival&quot; Images – Browse 1,364 Stock Photos, Vectors, and Video |  Adobe Stock"/>
          <p:cNvPicPr preferRelativeResize="0"/>
          <p:nvPr/>
        </p:nvPicPr>
        <p:blipFill rotWithShape="1">
          <a:blip r:embed="rId6">
            <a:alphaModFix/>
          </a:blip>
          <a:srcRect/>
          <a:stretch/>
        </p:blipFill>
        <p:spPr>
          <a:xfrm>
            <a:off x="-15433" y="5705170"/>
            <a:ext cx="2428875" cy="1152829"/>
          </a:xfrm>
          <a:prstGeom prst="rect">
            <a:avLst/>
          </a:prstGeom>
          <a:noFill/>
          <a:ln>
            <a:noFill/>
          </a:ln>
        </p:spPr>
      </p:pic>
      <p:pic>
        <p:nvPicPr>
          <p:cNvPr id="105" name="Google Shape;105;p1" descr="Robots will destroy our jobs – and we're not ready for it | Technology |  The Guardian"/>
          <p:cNvPicPr preferRelativeResize="0"/>
          <p:nvPr/>
        </p:nvPicPr>
        <p:blipFill rotWithShape="1">
          <a:blip r:embed="rId7">
            <a:alphaModFix/>
          </a:blip>
          <a:srcRect/>
          <a:stretch/>
        </p:blipFill>
        <p:spPr>
          <a:xfrm>
            <a:off x="2409584" y="5705170"/>
            <a:ext cx="2466975" cy="1171320"/>
          </a:xfrm>
          <a:prstGeom prst="rect">
            <a:avLst/>
          </a:prstGeom>
          <a:noFill/>
          <a:ln>
            <a:noFill/>
          </a:ln>
        </p:spPr>
      </p:pic>
      <p:pic>
        <p:nvPicPr>
          <p:cNvPr id="106" name="Google Shape;106;p1" descr="Guide Dogs is encouraging volunteer Puppy Raisers"/>
          <p:cNvPicPr preferRelativeResize="0"/>
          <p:nvPr/>
        </p:nvPicPr>
        <p:blipFill rotWithShape="1">
          <a:blip r:embed="rId8">
            <a:alphaModFix/>
          </a:blip>
          <a:srcRect/>
          <a:stretch/>
        </p:blipFill>
        <p:spPr>
          <a:xfrm>
            <a:off x="4838459" y="5705170"/>
            <a:ext cx="2847975" cy="1187538"/>
          </a:xfrm>
          <a:prstGeom prst="rect">
            <a:avLst/>
          </a:prstGeom>
          <a:noFill/>
          <a:ln>
            <a:noFill/>
          </a:ln>
        </p:spPr>
      </p:pic>
      <p:pic>
        <p:nvPicPr>
          <p:cNvPr id="107" name="Google Shape;107;p1" descr="7 Types of Swimmers You'll Find Throughout Your Swimming Journey"/>
          <p:cNvPicPr preferRelativeResize="0"/>
          <p:nvPr/>
        </p:nvPicPr>
        <p:blipFill rotWithShape="1">
          <a:blip r:embed="rId9">
            <a:alphaModFix/>
          </a:blip>
          <a:srcRect/>
          <a:stretch/>
        </p:blipFill>
        <p:spPr>
          <a:xfrm>
            <a:off x="10004383" y="5644420"/>
            <a:ext cx="2186412" cy="1232070"/>
          </a:xfrm>
          <a:prstGeom prst="rect">
            <a:avLst/>
          </a:prstGeom>
          <a:noFill/>
          <a:ln>
            <a:noFill/>
          </a:ln>
        </p:spPr>
      </p:pic>
      <p:sp>
        <p:nvSpPr>
          <p:cNvPr id="108" name="Google Shape;108;p1"/>
          <p:cNvSpPr txBox="1"/>
          <p:nvPr/>
        </p:nvSpPr>
        <p:spPr>
          <a:xfrm>
            <a:off x="9616513" y="462987"/>
            <a:ext cx="2120216" cy="937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065407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txBox="1">
            <a:spLocks noGrp="1"/>
          </p:cNvSpPr>
          <p:nvPr>
            <p:ph type="body" idx="1"/>
          </p:nvPr>
        </p:nvSpPr>
        <p:spPr>
          <a:xfrm>
            <a:off x="82225" y="890029"/>
            <a:ext cx="11694175" cy="50376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None/>
            </a:pPr>
            <a:r>
              <a:rPr lang="en-US" sz="2400" b="1" dirty="0">
                <a:solidFill>
                  <a:srgbClr val="FF0000"/>
                </a:solidFill>
                <a:latin typeface="Avenir"/>
                <a:ea typeface="Avenir"/>
                <a:cs typeface="Avenir"/>
                <a:sym typeface="Avenir"/>
              </a:rPr>
              <a:t>Unit 1 (35%):  Other Cultures Prose &amp; Unseen Poetry    </a:t>
            </a:r>
            <a:r>
              <a:rPr lang="en-US" sz="2000" b="1" dirty="0" smtClean="0">
                <a:solidFill>
                  <a:srgbClr val="FF0000"/>
                </a:solidFill>
                <a:latin typeface="Avenir"/>
                <a:ea typeface="Avenir"/>
                <a:cs typeface="Avenir"/>
                <a:sym typeface="Avenir"/>
              </a:rPr>
              <a:t>(Closed book)</a:t>
            </a:r>
            <a:endParaRPr sz="1800" dirty="0"/>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Section A (21%):  </a:t>
            </a:r>
            <a:r>
              <a:rPr lang="en-US" sz="2100" i="1" dirty="0">
                <a:solidFill>
                  <a:schemeClr val="dk1"/>
                </a:solidFill>
                <a:latin typeface="Avenir"/>
                <a:ea typeface="Avenir"/>
                <a:cs typeface="Avenir"/>
                <a:sym typeface="Avenir"/>
              </a:rPr>
              <a:t>Of Mice and Men (Steinbeck</a:t>
            </a:r>
            <a:r>
              <a:rPr lang="en-US" sz="2100" i="1" dirty="0" smtClean="0">
                <a:solidFill>
                  <a:schemeClr val="dk1"/>
                </a:solidFill>
                <a:latin typeface="Avenir"/>
                <a:ea typeface="Avenir"/>
                <a:cs typeface="Avenir"/>
                <a:sym typeface="Avenir"/>
              </a:rPr>
              <a:t>) –extract and essay. </a:t>
            </a:r>
            <a:endParaRPr dirty="0"/>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Section B (14%): </a:t>
            </a:r>
            <a:r>
              <a:rPr lang="en-US" sz="2100" dirty="0" smtClean="0">
                <a:solidFill>
                  <a:schemeClr val="dk1"/>
                </a:solidFill>
                <a:latin typeface="Avenir"/>
                <a:ea typeface="Avenir"/>
                <a:cs typeface="Avenir"/>
                <a:sym typeface="Avenir"/>
              </a:rPr>
              <a:t>Unseen poetry </a:t>
            </a:r>
            <a:r>
              <a:rPr lang="en-US" sz="2100" dirty="0">
                <a:solidFill>
                  <a:schemeClr val="dk1"/>
                </a:solidFill>
                <a:latin typeface="Avenir"/>
                <a:ea typeface="Avenir"/>
                <a:cs typeface="Avenir"/>
                <a:sym typeface="Avenir"/>
              </a:rPr>
              <a:t>comparison</a:t>
            </a:r>
            <a:r>
              <a:rPr lang="en-US" sz="2100" dirty="0" smtClean="0">
                <a:solidFill>
                  <a:schemeClr val="dk1"/>
                </a:solidFill>
                <a:latin typeface="Avenir"/>
                <a:ea typeface="Avenir"/>
                <a:cs typeface="Avenir"/>
                <a:sym typeface="Avenir"/>
              </a:rPr>
              <a:t>. </a:t>
            </a:r>
            <a:r>
              <a:rPr lang="en-US" sz="2100" dirty="0">
                <a:solidFill>
                  <a:srgbClr val="0070C0"/>
                </a:solidFill>
                <a:latin typeface="Avenir"/>
                <a:ea typeface="Avenir"/>
                <a:cs typeface="Avenir"/>
                <a:sym typeface="Avenir"/>
              </a:rPr>
              <a:t>Year </a:t>
            </a:r>
            <a:r>
              <a:rPr lang="en-US" sz="2100" dirty="0" smtClean="0">
                <a:solidFill>
                  <a:srgbClr val="0070C0"/>
                </a:solidFill>
                <a:latin typeface="Avenir"/>
                <a:ea typeface="Avenir"/>
                <a:cs typeface="Avenir"/>
                <a:sym typeface="Avenir"/>
              </a:rPr>
              <a:t>10 External GCSE Exam:12</a:t>
            </a:r>
            <a:r>
              <a:rPr lang="en-US" sz="2100" baseline="30000" dirty="0" smtClean="0">
                <a:solidFill>
                  <a:srgbClr val="0070C0"/>
                </a:solidFill>
                <a:latin typeface="Avenir"/>
                <a:ea typeface="Avenir"/>
                <a:cs typeface="Avenir"/>
                <a:sym typeface="Avenir"/>
              </a:rPr>
              <a:t>th</a:t>
            </a:r>
            <a:r>
              <a:rPr lang="en-US" sz="2100" dirty="0" smtClean="0">
                <a:solidFill>
                  <a:srgbClr val="0070C0"/>
                </a:solidFill>
                <a:latin typeface="Avenir"/>
                <a:ea typeface="Avenir"/>
                <a:cs typeface="Avenir"/>
                <a:sym typeface="Avenir"/>
              </a:rPr>
              <a:t> May 2025</a:t>
            </a:r>
            <a:endParaRPr sz="2100" dirty="0">
              <a:solidFill>
                <a:srgbClr val="0070C0"/>
              </a:solidFill>
              <a:latin typeface="Avenir"/>
              <a:ea typeface="Avenir"/>
              <a:cs typeface="Avenir"/>
              <a:sym typeface="Avenir"/>
            </a:endParaRPr>
          </a:p>
          <a:p>
            <a:pPr marL="0" lvl="0" indent="0" algn="l" rtl="0">
              <a:spcBef>
                <a:spcPts val="0"/>
              </a:spcBef>
              <a:spcAft>
                <a:spcPts val="0"/>
              </a:spcAft>
              <a:buClr>
                <a:schemeClr val="dk1"/>
              </a:buClr>
              <a:buSzPts val="1100"/>
              <a:buNone/>
            </a:pPr>
            <a:endParaRPr sz="2100" dirty="0">
              <a:solidFill>
                <a:schemeClr val="dk1"/>
              </a:solidFill>
              <a:latin typeface="Avenir"/>
              <a:ea typeface="Avenir"/>
              <a:cs typeface="Avenir"/>
              <a:sym typeface="Avenir"/>
            </a:endParaRPr>
          </a:p>
          <a:p>
            <a:pPr marL="0" lvl="0" indent="0" algn="l" rtl="0">
              <a:spcBef>
                <a:spcPts val="0"/>
              </a:spcBef>
              <a:spcAft>
                <a:spcPts val="0"/>
              </a:spcAft>
              <a:buClr>
                <a:schemeClr val="dk1"/>
              </a:buClr>
              <a:buSzPts val="1100"/>
              <a:buNone/>
            </a:pPr>
            <a:r>
              <a:rPr lang="en-US" b="1" dirty="0">
                <a:solidFill>
                  <a:srgbClr val="FF0000"/>
                </a:solidFill>
                <a:latin typeface="Avenir"/>
                <a:ea typeface="Avenir"/>
                <a:cs typeface="Avenir"/>
                <a:sym typeface="Avenir"/>
              </a:rPr>
              <a:t>Unit 2 (40%): </a:t>
            </a:r>
            <a:r>
              <a:rPr lang="en-US" sz="2400" b="1" dirty="0">
                <a:solidFill>
                  <a:srgbClr val="FF0000"/>
                </a:solidFill>
                <a:latin typeface="Avenir"/>
                <a:ea typeface="Avenir"/>
                <a:cs typeface="Avenir"/>
                <a:sym typeface="Avenir"/>
              </a:rPr>
              <a:t>Prose and Drama</a:t>
            </a:r>
            <a:endParaRPr b="1" dirty="0">
              <a:solidFill>
                <a:srgbClr val="FF0000"/>
              </a:solidFill>
              <a:latin typeface="Avenir"/>
              <a:ea typeface="Avenir"/>
              <a:cs typeface="Avenir"/>
              <a:sym typeface="Avenir"/>
            </a:endParaRPr>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A 2 hour exam split into two sections, one on </a:t>
            </a:r>
            <a:r>
              <a:rPr lang="en-US" sz="2100" i="1" dirty="0">
                <a:solidFill>
                  <a:schemeClr val="dk1"/>
                </a:solidFill>
                <a:latin typeface="Avenir"/>
                <a:ea typeface="Avenir"/>
                <a:cs typeface="Avenir"/>
                <a:sym typeface="Avenir"/>
              </a:rPr>
              <a:t>An Inspector Calls </a:t>
            </a:r>
            <a:r>
              <a:rPr lang="en-US" sz="2100" dirty="0">
                <a:solidFill>
                  <a:schemeClr val="dk1"/>
                </a:solidFill>
                <a:latin typeface="Avenir"/>
                <a:ea typeface="Avenir"/>
                <a:cs typeface="Avenir"/>
                <a:sym typeface="Avenir"/>
              </a:rPr>
              <a:t>and the other on </a:t>
            </a:r>
            <a:r>
              <a:rPr lang="en-US" sz="2100" i="1" dirty="0">
                <a:solidFill>
                  <a:schemeClr val="dk1"/>
                </a:solidFill>
                <a:latin typeface="Avenir"/>
                <a:ea typeface="Avenir"/>
                <a:cs typeface="Avenir"/>
                <a:sym typeface="Avenir"/>
              </a:rPr>
              <a:t>Heroes</a:t>
            </a:r>
            <a:r>
              <a:rPr lang="en-US" sz="2100" dirty="0">
                <a:solidFill>
                  <a:schemeClr val="dk1"/>
                </a:solidFill>
                <a:latin typeface="Avenir"/>
                <a:ea typeface="Avenir"/>
                <a:cs typeface="Avenir"/>
                <a:sym typeface="Avenir"/>
              </a:rPr>
              <a:t>, </a:t>
            </a:r>
            <a:r>
              <a:rPr lang="en-US" sz="2100" b="1" dirty="0">
                <a:solidFill>
                  <a:schemeClr val="dk1"/>
                </a:solidFill>
                <a:latin typeface="Avenir"/>
                <a:ea typeface="Avenir"/>
                <a:cs typeface="Avenir"/>
                <a:sym typeface="Avenir"/>
              </a:rPr>
              <a:t>OR</a:t>
            </a:r>
            <a:endParaRPr dirty="0"/>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 </a:t>
            </a:r>
            <a:r>
              <a:rPr lang="en-US" sz="2100" i="1" dirty="0">
                <a:solidFill>
                  <a:schemeClr val="dk1"/>
                </a:solidFill>
                <a:latin typeface="Avenir"/>
                <a:ea typeface="Avenir"/>
                <a:cs typeface="Avenir"/>
                <a:sym typeface="Avenir"/>
              </a:rPr>
              <a:t>A View from the Bridge </a:t>
            </a:r>
            <a:r>
              <a:rPr lang="en-US" sz="2100" dirty="0">
                <a:solidFill>
                  <a:schemeClr val="dk1"/>
                </a:solidFill>
                <a:latin typeface="Avenir"/>
                <a:ea typeface="Avenir"/>
                <a:cs typeface="Avenir"/>
                <a:sym typeface="Avenir"/>
              </a:rPr>
              <a:t>and </a:t>
            </a:r>
            <a:r>
              <a:rPr lang="en-US" sz="2100" i="1" dirty="0">
                <a:solidFill>
                  <a:schemeClr val="dk1"/>
                </a:solidFill>
                <a:latin typeface="Avenir"/>
                <a:ea typeface="Avenir"/>
                <a:cs typeface="Avenir"/>
                <a:sym typeface="Avenir"/>
              </a:rPr>
              <a:t>Lord of the Flies</a:t>
            </a:r>
            <a:r>
              <a:rPr lang="en-US" sz="2100" dirty="0">
                <a:solidFill>
                  <a:schemeClr val="dk1"/>
                </a:solidFill>
                <a:latin typeface="Avenir"/>
                <a:ea typeface="Avenir"/>
                <a:cs typeface="Avenir"/>
                <a:sym typeface="Avenir"/>
              </a:rPr>
              <a:t>. </a:t>
            </a:r>
            <a:r>
              <a:rPr lang="en-US" sz="2100" dirty="0" smtClean="0">
                <a:solidFill>
                  <a:schemeClr val="dk1"/>
                </a:solidFill>
                <a:latin typeface="Avenir"/>
                <a:ea typeface="Avenir"/>
                <a:cs typeface="Avenir"/>
                <a:sym typeface="Avenir"/>
              </a:rPr>
              <a:t>   </a:t>
            </a:r>
            <a:r>
              <a:rPr lang="en-US" sz="2100" dirty="0" smtClean="0">
                <a:solidFill>
                  <a:schemeClr val="tx1"/>
                </a:solidFill>
                <a:latin typeface="Avenir"/>
                <a:ea typeface="Avenir"/>
                <a:cs typeface="Avenir"/>
                <a:sym typeface="Avenir"/>
              </a:rPr>
              <a:t>Year </a:t>
            </a:r>
            <a:r>
              <a:rPr lang="en-US" sz="2100" dirty="0">
                <a:solidFill>
                  <a:schemeClr val="tx1"/>
                </a:solidFill>
                <a:latin typeface="Avenir"/>
                <a:ea typeface="Avenir"/>
                <a:cs typeface="Avenir"/>
                <a:sym typeface="Avenir"/>
              </a:rPr>
              <a:t>11</a:t>
            </a:r>
            <a:endParaRPr sz="2100" dirty="0">
              <a:solidFill>
                <a:schemeClr val="tx1"/>
              </a:solidFill>
              <a:latin typeface="Avenir"/>
              <a:ea typeface="Avenir"/>
              <a:cs typeface="Avenir"/>
              <a:sym typeface="Avenir"/>
            </a:endParaRPr>
          </a:p>
          <a:p>
            <a:pPr marL="0" lvl="0" indent="0" algn="l" rtl="0">
              <a:spcBef>
                <a:spcPts val="0"/>
              </a:spcBef>
              <a:spcAft>
                <a:spcPts val="0"/>
              </a:spcAft>
              <a:buClr>
                <a:schemeClr val="dk1"/>
              </a:buClr>
              <a:buSzPts val="1100"/>
              <a:buNone/>
            </a:pPr>
            <a:endParaRPr sz="2100" dirty="0">
              <a:solidFill>
                <a:schemeClr val="dk1"/>
              </a:solidFill>
              <a:latin typeface="Avenir"/>
              <a:ea typeface="Avenir"/>
              <a:cs typeface="Avenir"/>
              <a:sym typeface="Avenir"/>
            </a:endParaRPr>
          </a:p>
          <a:p>
            <a:pPr marL="0" lvl="0" indent="0" algn="l" rtl="0">
              <a:spcBef>
                <a:spcPts val="0"/>
              </a:spcBef>
              <a:spcAft>
                <a:spcPts val="0"/>
              </a:spcAft>
              <a:buClr>
                <a:schemeClr val="dk1"/>
              </a:buClr>
              <a:buSzPts val="1100"/>
              <a:buNone/>
            </a:pPr>
            <a:r>
              <a:rPr lang="en-US" sz="2400" b="1" dirty="0">
                <a:solidFill>
                  <a:srgbClr val="FF0000"/>
                </a:solidFill>
                <a:latin typeface="Avenir"/>
                <a:ea typeface="Avenir"/>
                <a:cs typeface="Avenir"/>
                <a:sym typeface="Avenir"/>
              </a:rPr>
              <a:t>Unit 3 (25%): 2 NEA Tasks </a:t>
            </a:r>
            <a:endParaRPr dirty="0"/>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 (12.5%): </a:t>
            </a:r>
            <a:r>
              <a:rPr lang="en-US" sz="2100" b="1" i="1" dirty="0">
                <a:solidFill>
                  <a:schemeClr val="dk1"/>
                </a:solidFill>
                <a:latin typeface="Avenir"/>
                <a:ea typeface="Avenir"/>
                <a:cs typeface="Avenir"/>
                <a:sym typeface="Avenir"/>
              </a:rPr>
              <a:t>Shakespeare</a:t>
            </a:r>
            <a:r>
              <a:rPr lang="en-US" sz="2100" dirty="0">
                <a:solidFill>
                  <a:schemeClr val="dk1"/>
                </a:solidFill>
                <a:latin typeface="Avenir"/>
                <a:ea typeface="Avenir"/>
                <a:cs typeface="Avenir"/>
                <a:sym typeface="Avenir"/>
              </a:rPr>
              <a:t> - analysis of set theme in Macbeth / Romeo and Juliet. </a:t>
            </a:r>
            <a:r>
              <a:rPr lang="en-US" sz="2100" dirty="0" smtClean="0">
                <a:solidFill>
                  <a:schemeClr val="dk1"/>
                </a:solidFill>
                <a:latin typeface="Avenir"/>
                <a:ea typeface="Avenir"/>
                <a:cs typeface="Avenir"/>
                <a:sym typeface="Avenir"/>
              </a:rPr>
              <a:t>  </a:t>
            </a:r>
            <a:r>
              <a:rPr lang="en-US" sz="2100" dirty="0" smtClean="0">
                <a:solidFill>
                  <a:schemeClr val="tx1"/>
                </a:solidFill>
                <a:latin typeface="Avenir"/>
                <a:ea typeface="Avenir"/>
                <a:cs typeface="Avenir"/>
                <a:sym typeface="Avenir"/>
              </a:rPr>
              <a:t>Year </a:t>
            </a:r>
            <a:r>
              <a:rPr lang="en-US" sz="2100" dirty="0">
                <a:solidFill>
                  <a:schemeClr val="tx1"/>
                </a:solidFill>
                <a:latin typeface="Avenir"/>
                <a:ea typeface="Avenir"/>
                <a:cs typeface="Avenir"/>
                <a:sym typeface="Avenir"/>
              </a:rPr>
              <a:t>11</a:t>
            </a:r>
            <a:endParaRPr dirty="0">
              <a:solidFill>
                <a:schemeClr val="tx1"/>
              </a:solidFill>
            </a:endParaRPr>
          </a:p>
          <a:p>
            <a:pPr marL="0" lvl="0" indent="0" algn="l" rtl="0">
              <a:spcBef>
                <a:spcPts val="0"/>
              </a:spcBef>
              <a:spcAft>
                <a:spcPts val="0"/>
              </a:spcAft>
              <a:buClr>
                <a:schemeClr val="dk1"/>
              </a:buClr>
              <a:buSzPts val="1100"/>
              <a:buNone/>
            </a:pPr>
            <a:r>
              <a:rPr lang="en-US" sz="2100" dirty="0">
                <a:solidFill>
                  <a:schemeClr val="dk1"/>
                </a:solidFill>
                <a:latin typeface="Avenir"/>
                <a:ea typeface="Avenir"/>
                <a:cs typeface="Avenir"/>
                <a:sym typeface="Avenir"/>
              </a:rPr>
              <a:t> (12.5%): Welsh writing in English - comparative analysis of </a:t>
            </a:r>
            <a:r>
              <a:rPr lang="en-US" sz="2100" b="1" dirty="0">
                <a:solidFill>
                  <a:schemeClr val="dk1"/>
                </a:solidFill>
                <a:latin typeface="Avenir"/>
                <a:ea typeface="Avenir"/>
                <a:cs typeface="Avenir"/>
                <a:sym typeface="Avenir"/>
              </a:rPr>
              <a:t>poems </a:t>
            </a:r>
            <a:endParaRPr dirty="0"/>
          </a:p>
          <a:p>
            <a:pPr marL="778510" lvl="0" indent="0" algn="l" rtl="0">
              <a:spcBef>
                <a:spcPts val="0"/>
              </a:spcBef>
              <a:spcAft>
                <a:spcPts val="0"/>
              </a:spcAft>
              <a:buClr>
                <a:schemeClr val="dk1"/>
              </a:buClr>
              <a:buSzPts val="1600"/>
              <a:buNone/>
            </a:pPr>
            <a:r>
              <a:rPr lang="en-US" sz="2100" dirty="0">
                <a:solidFill>
                  <a:schemeClr val="dk1"/>
                </a:solidFill>
                <a:latin typeface="Avenir"/>
                <a:ea typeface="Avenir"/>
                <a:cs typeface="Avenir"/>
                <a:sym typeface="Avenir"/>
              </a:rPr>
              <a:t>      written </a:t>
            </a:r>
            <a:r>
              <a:rPr lang="en-US" sz="2100" b="1" dirty="0">
                <a:solidFill>
                  <a:schemeClr val="dk1"/>
                </a:solidFill>
                <a:latin typeface="Avenir"/>
                <a:ea typeface="Avenir"/>
                <a:cs typeface="Avenir"/>
                <a:sym typeface="Avenir"/>
              </a:rPr>
              <a:t>by Welsh poets. </a:t>
            </a:r>
            <a:r>
              <a:rPr lang="en-US" sz="2100" dirty="0">
                <a:solidFill>
                  <a:srgbClr val="0070C0"/>
                </a:solidFill>
                <a:latin typeface="Avenir"/>
                <a:ea typeface="Avenir"/>
                <a:cs typeface="Avenir"/>
                <a:sym typeface="Avenir"/>
              </a:rPr>
              <a:t>Year 10</a:t>
            </a:r>
            <a:endParaRPr sz="2100" dirty="0">
              <a:solidFill>
                <a:srgbClr val="0070C0"/>
              </a:solidFill>
            </a:endParaRPr>
          </a:p>
        </p:txBody>
      </p:sp>
      <p:sp>
        <p:nvSpPr>
          <p:cNvPr id="114" name="Google Shape;114;p2"/>
          <p:cNvSpPr txBox="1">
            <a:spLocks noGrp="1"/>
          </p:cNvSpPr>
          <p:nvPr>
            <p:ph type="title"/>
          </p:nvPr>
        </p:nvSpPr>
        <p:spPr>
          <a:xfrm>
            <a:off x="82225" y="105392"/>
            <a:ext cx="11360800" cy="802000"/>
          </a:xfrm>
          <a:prstGeom prst="rect">
            <a:avLst/>
          </a:prstGeom>
          <a:solidFill>
            <a:srgbClr val="000000"/>
          </a:solidFill>
          <a:ln>
            <a:noFill/>
          </a:ln>
        </p:spPr>
        <p:txBody>
          <a:bodyPr spcFirstLastPara="1" wrap="square" lIns="121900" tIns="121900" rIns="121900" bIns="121900" anchor="ctr" anchorCtr="0">
            <a:noAutofit/>
          </a:bodyPr>
          <a:lstStyle/>
          <a:p>
            <a:pPr marL="0" lvl="0" indent="0" algn="l" rtl="0">
              <a:spcBef>
                <a:spcPts val="0"/>
              </a:spcBef>
              <a:spcAft>
                <a:spcPts val="0"/>
              </a:spcAft>
              <a:buClr>
                <a:srgbClr val="FFFFFF"/>
              </a:buClr>
              <a:buSzPts val="2800"/>
              <a:buFont typeface="Avenir"/>
              <a:buNone/>
            </a:pPr>
            <a:r>
              <a:rPr lang="en-US">
                <a:solidFill>
                  <a:srgbClr val="FFFFFF"/>
                </a:solidFill>
                <a:latin typeface="Avenir"/>
                <a:ea typeface="Avenir"/>
                <a:cs typeface="Avenir"/>
                <a:sym typeface="Avenir"/>
              </a:rPr>
              <a:t>GCSE English </a:t>
            </a:r>
            <a:r>
              <a:rPr lang="en-US" b="1">
                <a:solidFill>
                  <a:srgbClr val="FFFFFF"/>
                </a:solidFill>
                <a:latin typeface="Avenir"/>
                <a:ea typeface="Avenir"/>
                <a:cs typeface="Avenir"/>
                <a:sym typeface="Avenir"/>
              </a:rPr>
              <a:t>Literature</a:t>
            </a:r>
            <a:r>
              <a:rPr lang="en-US">
                <a:solidFill>
                  <a:srgbClr val="FFFFFF"/>
                </a:solidFill>
                <a:latin typeface="Avenir"/>
                <a:ea typeface="Avenir"/>
                <a:cs typeface="Avenir"/>
                <a:sym typeface="Avenir"/>
              </a:rPr>
              <a:t> Course Outline</a:t>
            </a:r>
            <a:endParaRPr sz="3700">
              <a:solidFill>
                <a:srgbClr val="FFFFFF"/>
              </a:solidFill>
              <a:latin typeface="Avenir"/>
              <a:ea typeface="Avenir"/>
              <a:cs typeface="Avenir"/>
              <a:sym typeface="Avenir"/>
            </a:endParaRPr>
          </a:p>
        </p:txBody>
      </p:sp>
      <p:pic>
        <p:nvPicPr>
          <p:cNvPr id="115" name="Google Shape;115;p2" descr="National Theatre Live: A View from the Bridge : Norden Farm Centre for the  Arts - Theatre in Maidenhead"/>
          <p:cNvPicPr preferRelativeResize="0"/>
          <p:nvPr/>
        </p:nvPicPr>
        <p:blipFill rotWithShape="1">
          <a:blip r:embed="rId3">
            <a:alphaModFix/>
          </a:blip>
          <a:srcRect/>
          <a:stretch/>
        </p:blipFill>
        <p:spPr>
          <a:xfrm>
            <a:off x="8642189" y="4716668"/>
            <a:ext cx="1844474" cy="2175806"/>
          </a:xfrm>
          <a:prstGeom prst="rect">
            <a:avLst/>
          </a:prstGeom>
          <a:noFill/>
          <a:ln>
            <a:noFill/>
          </a:ln>
        </p:spPr>
      </p:pic>
      <p:pic>
        <p:nvPicPr>
          <p:cNvPr id="116" name="Google Shape;116;p2" descr="An Inspector Calls and Other Plays (Penguin Modern Classics): Amazon.co.uk:  Priestley, J B: 9780141185354: Books"/>
          <p:cNvPicPr preferRelativeResize="0"/>
          <p:nvPr/>
        </p:nvPicPr>
        <p:blipFill rotWithShape="1">
          <a:blip r:embed="rId4">
            <a:alphaModFix/>
          </a:blip>
          <a:srcRect l="14058" t="5789" r="4081" b="-5788"/>
          <a:stretch/>
        </p:blipFill>
        <p:spPr>
          <a:xfrm>
            <a:off x="1377387" y="5092861"/>
            <a:ext cx="1755736" cy="1799613"/>
          </a:xfrm>
          <a:prstGeom prst="rect">
            <a:avLst/>
          </a:prstGeom>
          <a:noFill/>
          <a:ln>
            <a:noFill/>
          </a:ln>
        </p:spPr>
      </p:pic>
      <p:pic>
        <p:nvPicPr>
          <p:cNvPr id="117" name="Google Shape;117;p2" descr="CP00050458 - Lord Of The Flies | Findel International"/>
          <p:cNvPicPr preferRelativeResize="0"/>
          <p:nvPr/>
        </p:nvPicPr>
        <p:blipFill rotWithShape="1">
          <a:blip r:embed="rId5">
            <a:alphaModFix/>
          </a:blip>
          <a:srcRect l="19168" r="-1"/>
          <a:stretch/>
        </p:blipFill>
        <p:spPr>
          <a:xfrm>
            <a:off x="10486663" y="4714875"/>
            <a:ext cx="1732344" cy="2143125"/>
          </a:xfrm>
          <a:prstGeom prst="rect">
            <a:avLst/>
          </a:prstGeom>
          <a:noFill/>
          <a:ln>
            <a:noFill/>
          </a:ln>
        </p:spPr>
      </p:pic>
      <p:pic>
        <p:nvPicPr>
          <p:cNvPr id="118" name="Google Shape;118;p2" descr="Heroes: Amazon.co.uk: Cormier, Robert: 9780141302003: Books"/>
          <p:cNvPicPr preferRelativeResize="0"/>
          <p:nvPr/>
        </p:nvPicPr>
        <p:blipFill rotWithShape="1">
          <a:blip r:embed="rId6">
            <a:alphaModFix/>
          </a:blip>
          <a:srcRect/>
          <a:stretch/>
        </p:blipFill>
        <p:spPr>
          <a:xfrm>
            <a:off x="0" y="5092861"/>
            <a:ext cx="1492535" cy="1799613"/>
          </a:xfrm>
          <a:prstGeom prst="rect">
            <a:avLst/>
          </a:prstGeom>
          <a:noFill/>
          <a:ln>
            <a:noFill/>
          </a:ln>
        </p:spPr>
      </p:pic>
      <p:pic>
        <p:nvPicPr>
          <p:cNvPr id="119" name="Google Shape;119;p2" descr="Of Mice and Men - John Steinbeck: 9780582461468 - AbeBooks"/>
          <p:cNvPicPr preferRelativeResize="0"/>
          <p:nvPr/>
        </p:nvPicPr>
        <p:blipFill rotWithShape="1">
          <a:blip r:embed="rId7">
            <a:alphaModFix/>
          </a:blip>
          <a:srcRect/>
          <a:stretch/>
        </p:blipFill>
        <p:spPr>
          <a:xfrm>
            <a:off x="10920046" y="1"/>
            <a:ext cx="1271955" cy="1767254"/>
          </a:xfrm>
          <a:prstGeom prst="rect">
            <a:avLst/>
          </a:prstGeom>
          <a:noFill/>
          <a:ln>
            <a:noFill/>
          </a:ln>
        </p:spPr>
      </p:pic>
      <p:pic>
        <p:nvPicPr>
          <p:cNvPr id="120" name="Google Shape;120;p2" descr="Poetry Workshops | Derbyshire Voluntary Action"/>
          <p:cNvPicPr preferRelativeResize="0"/>
          <p:nvPr/>
        </p:nvPicPr>
        <p:blipFill rotWithShape="1">
          <a:blip r:embed="rId8">
            <a:alphaModFix/>
          </a:blip>
          <a:srcRect/>
          <a:stretch/>
        </p:blipFill>
        <p:spPr>
          <a:xfrm>
            <a:off x="5713794" y="4761585"/>
            <a:ext cx="2392101" cy="2054648"/>
          </a:xfrm>
          <a:prstGeom prst="rect">
            <a:avLst/>
          </a:prstGeom>
          <a:noFill/>
          <a:ln>
            <a:noFill/>
          </a:ln>
        </p:spPr>
      </p:pic>
      <p:pic>
        <p:nvPicPr>
          <p:cNvPr id="121" name="Google Shape;121;p2" descr="Who was William Shakespeare? - BBC Bitesize"/>
          <p:cNvPicPr preferRelativeResize="0"/>
          <p:nvPr/>
        </p:nvPicPr>
        <p:blipFill rotWithShape="1">
          <a:blip r:embed="rId9">
            <a:alphaModFix/>
          </a:blip>
          <a:srcRect/>
          <a:stretch/>
        </p:blipFill>
        <p:spPr>
          <a:xfrm>
            <a:off x="3133123" y="5135417"/>
            <a:ext cx="2676525" cy="1714500"/>
          </a:xfrm>
          <a:prstGeom prst="rect">
            <a:avLst/>
          </a:prstGeom>
          <a:noFill/>
          <a:ln>
            <a:noFill/>
          </a:ln>
        </p:spPr>
      </p:pic>
    </p:spTree>
    <p:extLst>
      <p:ext uri="{BB962C8B-B14F-4D97-AF65-F5344CB8AC3E}">
        <p14:creationId xmlns:p14="http://schemas.microsoft.com/office/powerpoint/2010/main" val="31864066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5"/>
          <p:cNvSpPr txBox="1">
            <a:spLocks noGrp="1"/>
          </p:cNvSpPr>
          <p:nvPr>
            <p:ph type="body" idx="1"/>
          </p:nvPr>
        </p:nvSpPr>
        <p:spPr>
          <a:xfrm>
            <a:off x="9186" y="713438"/>
            <a:ext cx="11285316" cy="4051837"/>
          </a:xfrm>
          <a:prstGeom prst="rect">
            <a:avLst/>
          </a:prstGeom>
          <a:solidFill>
            <a:srgbClr val="D0DEDE"/>
          </a:solidFill>
          <a:ln w="12700" cap="flat" cmpd="sng">
            <a:solidFill>
              <a:srgbClr val="97B9B8"/>
            </a:solidFill>
            <a:prstDash val="solid"/>
            <a:round/>
            <a:headEnd type="none" w="sm" len="sm"/>
            <a:tailEnd type="none" w="sm" len="sm"/>
          </a:ln>
        </p:spPr>
        <p:txBody>
          <a:bodyPr spcFirstLastPara="1" wrap="square" lIns="91425" tIns="91425" rIns="91425" bIns="91425" anchor="t" anchorCtr="0">
            <a:noAutofit/>
          </a:bodyPr>
          <a:lstStyle/>
          <a:p>
            <a:pPr marL="609585" lvl="0" indent="-457188"/>
            <a:r>
              <a:rPr lang="en-US" sz="2400" dirty="0" smtClean="0"/>
              <a:t>GCSE Literature Poetry </a:t>
            </a:r>
            <a:r>
              <a:rPr lang="en-US" sz="2400" dirty="0" smtClean="0">
                <a:solidFill>
                  <a:srgbClr val="FF0000"/>
                </a:solidFill>
              </a:rPr>
              <a:t>(controlled </a:t>
            </a:r>
            <a:r>
              <a:rPr lang="en-US" sz="2400" dirty="0">
                <a:solidFill>
                  <a:srgbClr val="FF0000"/>
                </a:solidFill>
              </a:rPr>
              <a:t>assessment </a:t>
            </a:r>
            <a:r>
              <a:rPr lang="en-US" sz="2400" dirty="0" smtClean="0">
                <a:solidFill>
                  <a:srgbClr val="FF0000"/>
                </a:solidFill>
              </a:rPr>
              <a:t>/ NEA</a:t>
            </a:r>
            <a:r>
              <a:rPr lang="en-US" sz="2400" dirty="0">
                <a:solidFill>
                  <a:srgbClr val="FF0000"/>
                </a:solidFill>
              </a:rPr>
              <a:t>) December 2024</a:t>
            </a:r>
          </a:p>
          <a:p>
            <a:pPr marL="152396" lvl="0" indent="0">
              <a:buNone/>
            </a:pPr>
            <a:r>
              <a:rPr lang="en-US" sz="2400" dirty="0"/>
              <a:t>    </a:t>
            </a:r>
            <a:r>
              <a:rPr lang="en-US" sz="2000" dirty="0"/>
              <a:t>(Comparison of 2 poems by Welsh writers studied in </a:t>
            </a:r>
            <a:r>
              <a:rPr lang="en-US" sz="2000" dirty="0" smtClean="0"/>
              <a:t>October/November.) </a:t>
            </a:r>
          </a:p>
          <a:p>
            <a:pPr marL="152396" lvl="0" indent="0">
              <a:buNone/>
            </a:pPr>
            <a:r>
              <a:rPr lang="en-US" sz="2000" dirty="0" smtClean="0"/>
              <a:t>Pupils will cover the poems in class. Revision homework.</a:t>
            </a:r>
            <a:endParaRPr lang="en-US" sz="2400" dirty="0"/>
          </a:p>
          <a:p>
            <a:pPr marL="609585" lvl="0" indent="-457188" algn="l" rtl="0">
              <a:spcBef>
                <a:spcPts val="0"/>
              </a:spcBef>
              <a:spcAft>
                <a:spcPts val="0"/>
              </a:spcAft>
              <a:buSzPts val="1800"/>
              <a:buChar char="●"/>
            </a:pPr>
            <a:endParaRPr lang="en-US" sz="2000" dirty="0" smtClean="0">
              <a:solidFill>
                <a:schemeClr val="dk1"/>
              </a:solidFill>
              <a:latin typeface="Calibri"/>
              <a:ea typeface="Calibri"/>
              <a:cs typeface="Calibri"/>
              <a:sym typeface="Calibri"/>
            </a:endParaRPr>
          </a:p>
          <a:p>
            <a:pPr marL="609585" lvl="0" indent="-457188" algn="l" rtl="0">
              <a:spcBef>
                <a:spcPts val="0"/>
              </a:spcBef>
              <a:spcAft>
                <a:spcPts val="0"/>
              </a:spcAft>
              <a:buSzPts val="1800"/>
              <a:buChar char="●"/>
            </a:pPr>
            <a:r>
              <a:rPr lang="en-US" sz="2000" dirty="0" smtClean="0">
                <a:solidFill>
                  <a:schemeClr val="dk1"/>
                </a:solidFill>
                <a:latin typeface="Calibri"/>
                <a:ea typeface="Calibri"/>
                <a:cs typeface="Calibri"/>
                <a:sym typeface="Calibri"/>
              </a:rPr>
              <a:t>Unit </a:t>
            </a:r>
            <a:r>
              <a:rPr lang="en-US" sz="2000" dirty="0">
                <a:solidFill>
                  <a:schemeClr val="dk1"/>
                </a:solidFill>
                <a:latin typeface="Calibri"/>
                <a:ea typeface="Calibri"/>
                <a:cs typeface="Calibri"/>
                <a:sym typeface="Calibri"/>
              </a:rPr>
              <a:t>1 Literature – </a:t>
            </a:r>
            <a:r>
              <a:rPr lang="en-US" sz="2000" dirty="0" smtClean="0">
                <a:solidFill>
                  <a:srgbClr val="FF0000"/>
                </a:solidFill>
                <a:latin typeface="Calibri"/>
                <a:ea typeface="Calibri"/>
                <a:cs typeface="Calibri"/>
                <a:sym typeface="Calibri"/>
              </a:rPr>
              <a:t>12</a:t>
            </a:r>
            <a:r>
              <a:rPr lang="en-US" sz="2000" baseline="30000" dirty="0" smtClean="0">
                <a:solidFill>
                  <a:srgbClr val="FF0000"/>
                </a:solidFill>
                <a:latin typeface="Calibri"/>
                <a:ea typeface="Calibri"/>
                <a:cs typeface="Calibri"/>
                <a:sym typeface="Calibri"/>
              </a:rPr>
              <a:t>th</a:t>
            </a:r>
            <a:r>
              <a:rPr lang="en-US" sz="2000" dirty="0" smtClean="0">
                <a:solidFill>
                  <a:srgbClr val="FF0000"/>
                </a:solidFill>
                <a:latin typeface="Calibri"/>
                <a:ea typeface="Calibri"/>
                <a:cs typeface="Calibri"/>
                <a:sym typeface="Calibri"/>
              </a:rPr>
              <a:t> May 2025</a:t>
            </a:r>
            <a:r>
              <a:rPr lang="en-US" sz="2000" dirty="0" smtClean="0">
                <a:solidFill>
                  <a:schemeClr val="dk1"/>
                </a:solidFill>
                <a:latin typeface="Calibri"/>
                <a:ea typeface="Calibri"/>
                <a:cs typeface="Calibri"/>
                <a:sym typeface="Calibri"/>
              </a:rPr>
              <a:t>– </a:t>
            </a:r>
            <a:r>
              <a:rPr lang="en-US" sz="2000" i="1" dirty="0">
                <a:solidFill>
                  <a:schemeClr val="dk1"/>
                </a:solidFill>
                <a:latin typeface="Calibri"/>
                <a:ea typeface="Calibri"/>
                <a:cs typeface="Calibri"/>
                <a:sym typeface="Calibri"/>
              </a:rPr>
              <a:t>Of Mice and Men </a:t>
            </a:r>
            <a:r>
              <a:rPr lang="en-US" sz="2000" dirty="0">
                <a:solidFill>
                  <a:schemeClr val="dk1"/>
                </a:solidFill>
                <a:latin typeface="Calibri"/>
                <a:ea typeface="Calibri"/>
                <a:cs typeface="Calibri"/>
                <a:sym typeface="Calibri"/>
              </a:rPr>
              <a:t>and </a:t>
            </a:r>
            <a:endParaRPr sz="2000" dirty="0"/>
          </a:p>
          <a:p>
            <a:pPr marL="152396" lvl="0" indent="0" algn="l" rtl="0">
              <a:spcBef>
                <a:spcPts val="0"/>
              </a:spcBef>
              <a:spcAft>
                <a:spcPts val="0"/>
              </a:spcAft>
              <a:buSzPts val="1800"/>
              <a:buNone/>
            </a:pPr>
            <a:r>
              <a:rPr lang="en-US" sz="2000" dirty="0" smtClean="0">
                <a:solidFill>
                  <a:schemeClr val="dk1"/>
                </a:solidFill>
                <a:latin typeface="Calibri"/>
                <a:ea typeface="Calibri"/>
                <a:cs typeface="Calibri"/>
                <a:sym typeface="Calibri"/>
              </a:rPr>
              <a:t>        unseen </a:t>
            </a:r>
            <a:r>
              <a:rPr lang="en-US" sz="2000" dirty="0">
                <a:solidFill>
                  <a:schemeClr val="dk1"/>
                </a:solidFill>
                <a:latin typeface="Calibri"/>
                <a:ea typeface="Calibri"/>
                <a:cs typeface="Calibri"/>
                <a:sym typeface="Calibri"/>
              </a:rPr>
              <a:t>poetry comparison</a:t>
            </a:r>
            <a:r>
              <a:rPr lang="en-US" sz="2000" dirty="0" smtClean="0">
                <a:solidFill>
                  <a:schemeClr val="dk1"/>
                </a:solidFill>
                <a:latin typeface="Calibri"/>
                <a:ea typeface="Calibri"/>
                <a:cs typeface="Calibri"/>
                <a:sym typeface="Calibri"/>
              </a:rPr>
              <a:t>. </a:t>
            </a:r>
            <a:r>
              <a:rPr lang="en-US" sz="1600" dirty="0" smtClean="0">
                <a:solidFill>
                  <a:schemeClr val="dk1"/>
                </a:solidFill>
                <a:sym typeface="Calibri"/>
              </a:rPr>
              <a:t>(35%of Literature GCSE award)</a:t>
            </a:r>
            <a:endParaRPr sz="1600" dirty="0"/>
          </a:p>
          <a:p>
            <a:pPr marL="152396" lvl="0" indent="0" algn="l" rtl="0">
              <a:spcBef>
                <a:spcPts val="0"/>
              </a:spcBef>
              <a:spcAft>
                <a:spcPts val="0"/>
              </a:spcAft>
              <a:buSzPts val="1800"/>
              <a:buNone/>
            </a:pPr>
            <a:endParaRPr sz="2000" dirty="0"/>
          </a:p>
          <a:p>
            <a:pPr marL="609585" lvl="0" indent="-457188" algn="l" rtl="0">
              <a:spcBef>
                <a:spcPts val="0"/>
              </a:spcBef>
              <a:spcAft>
                <a:spcPts val="0"/>
              </a:spcAft>
              <a:buSzPts val="1800"/>
              <a:buChar char="●"/>
            </a:pPr>
            <a:r>
              <a:rPr lang="en-US" sz="2000" dirty="0">
                <a:solidFill>
                  <a:schemeClr val="dk1"/>
                </a:solidFill>
                <a:sym typeface="Calibri"/>
              </a:rPr>
              <a:t>GCSE English Language </a:t>
            </a:r>
            <a:r>
              <a:rPr lang="en-US" sz="2000" dirty="0" err="1">
                <a:solidFill>
                  <a:schemeClr val="dk1"/>
                </a:solidFill>
                <a:sym typeface="Calibri"/>
              </a:rPr>
              <a:t>Oracy</a:t>
            </a:r>
            <a:r>
              <a:rPr lang="en-US" sz="2000" dirty="0">
                <a:solidFill>
                  <a:schemeClr val="dk1"/>
                </a:solidFill>
                <a:sym typeface="Calibri"/>
              </a:rPr>
              <a:t> Individual Researched </a:t>
            </a:r>
            <a:r>
              <a:rPr lang="en-US" sz="2000" dirty="0" smtClean="0">
                <a:solidFill>
                  <a:schemeClr val="dk1"/>
                </a:solidFill>
                <a:sym typeface="Calibri"/>
              </a:rPr>
              <a:t>Presentation   </a:t>
            </a:r>
            <a:r>
              <a:rPr lang="en-US" sz="2000" dirty="0" smtClean="0">
                <a:solidFill>
                  <a:srgbClr val="FF0000"/>
                </a:solidFill>
              </a:rPr>
              <a:t>- </a:t>
            </a:r>
            <a:r>
              <a:rPr lang="en-US" sz="2000" dirty="0" smtClean="0">
                <a:solidFill>
                  <a:srgbClr val="FF0000"/>
                </a:solidFill>
                <a:sym typeface="Calibri"/>
              </a:rPr>
              <a:t>June/July </a:t>
            </a:r>
            <a:r>
              <a:rPr lang="en-US" sz="2000" dirty="0" smtClean="0">
                <a:solidFill>
                  <a:srgbClr val="FF0000"/>
                </a:solidFill>
              </a:rPr>
              <a:t>20</a:t>
            </a:r>
            <a:r>
              <a:rPr lang="en-US" sz="2000" dirty="0" smtClean="0">
                <a:solidFill>
                  <a:srgbClr val="FF0000"/>
                </a:solidFill>
                <a:sym typeface="Calibri"/>
              </a:rPr>
              <a:t>25 </a:t>
            </a:r>
            <a:endParaRPr sz="2000" dirty="0">
              <a:solidFill>
                <a:srgbClr val="FF0000"/>
              </a:solidFill>
            </a:endParaRPr>
          </a:p>
        </p:txBody>
      </p:sp>
      <p:sp>
        <p:nvSpPr>
          <p:cNvPr id="138" name="Google Shape;138;p5"/>
          <p:cNvSpPr txBox="1"/>
          <p:nvPr/>
        </p:nvSpPr>
        <p:spPr>
          <a:xfrm>
            <a:off x="0" y="0"/>
            <a:ext cx="12192000" cy="716933"/>
          </a:xfrm>
          <a:prstGeom prst="rect">
            <a:avLst/>
          </a:prstGeom>
          <a:solidFill>
            <a:srgbClr val="000000"/>
          </a:solidFill>
          <a:ln>
            <a:noFill/>
          </a:ln>
        </p:spPr>
        <p:txBody>
          <a:bodyPr spcFirstLastPara="1" wrap="square" lIns="121900" tIns="121900" rIns="121900" bIns="121900" anchor="ctr" anchorCtr="0">
            <a:noAutofit/>
          </a:bodyPr>
          <a:lstStyle/>
          <a:p>
            <a:pPr marL="0" marR="0" lvl="0" indent="0" algn="ctr" rtl="0">
              <a:lnSpc>
                <a:spcPct val="90000"/>
              </a:lnSpc>
              <a:spcBef>
                <a:spcPts val="0"/>
              </a:spcBef>
              <a:spcAft>
                <a:spcPts val="0"/>
              </a:spcAft>
              <a:buClr>
                <a:srgbClr val="FFFFFF"/>
              </a:buClr>
              <a:buSzPts val="2800"/>
              <a:buFont typeface="Avenir"/>
              <a:buNone/>
            </a:pPr>
            <a:r>
              <a:rPr lang="en-US" sz="4000">
                <a:solidFill>
                  <a:srgbClr val="FFFFFF"/>
                </a:solidFill>
                <a:latin typeface="Avenir"/>
                <a:ea typeface="Avenir"/>
                <a:cs typeface="Avenir"/>
                <a:sym typeface="Avenir"/>
              </a:rPr>
              <a:t> Key Dates for Year 10:</a:t>
            </a:r>
            <a:endParaRPr sz="3600">
              <a:solidFill>
                <a:srgbClr val="FFFFFF"/>
              </a:solidFill>
              <a:latin typeface="Avenir"/>
              <a:ea typeface="Avenir"/>
              <a:cs typeface="Avenir"/>
              <a:sym typeface="Avenir"/>
            </a:endParaRPr>
          </a:p>
        </p:txBody>
      </p:sp>
      <p:pic>
        <p:nvPicPr>
          <p:cNvPr id="139" name="Google Shape;139;p5" descr="Of Mice and Men - John Steinbeck: 9780582461468 - AbeBooks"/>
          <p:cNvPicPr preferRelativeResize="0"/>
          <p:nvPr/>
        </p:nvPicPr>
        <p:blipFill rotWithShape="1">
          <a:blip r:embed="rId3">
            <a:alphaModFix/>
          </a:blip>
          <a:srcRect/>
          <a:stretch/>
        </p:blipFill>
        <p:spPr>
          <a:xfrm>
            <a:off x="9712942" y="658917"/>
            <a:ext cx="1369670" cy="1571687"/>
          </a:xfrm>
          <a:prstGeom prst="rect">
            <a:avLst/>
          </a:prstGeom>
          <a:noFill/>
          <a:ln>
            <a:noFill/>
          </a:ln>
        </p:spPr>
      </p:pic>
      <p:pic>
        <p:nvPicPr>
          <p:cNvPr id="140" name="Google Shape;140;p5" descr="Poetry Workshops | Derbyshire Voluntary Action"/>
          <p:cNvPicPr preferRelativeResize="0"/>
          <p:nvPr/>
        </p:nvPicPr>
        <p:blipFill rotWithShape="1">
          <a:blip r:embed="rId4">
            <a:alphaModFix/>
          </a:blip>
          <a:srcRect/>
          <a:stretch/>
        </p:blipFill>
        <p:spPr>
          <a:xfrm>
            <a:off x="11003369" y="658917"/>
            <a:ext cx="1246208" cy="1615516"/>
          </a:xfrm>
          <a:prstGeom prst="rect">
            <a:avLst/>
          </a:prstGeom>
          <a:noFill/>
          <a:ln>
            <a:noFill/>
          </a:ln>
        </p:spPr>
      </p:pic>
      <p:sp>
        <p:nvSpPr>
          <p:cNvPr id="141" name="Google Shape;141;p5"/>
          <p:cNvSpPr txBox="1"/>
          <p:nvPr/>
        </p:nvSpPr>
        <p:spPr>
          <a:xfrm>
            <a:off x="4352193" y="3534054"/>
            <a:ext cx="6942310" cy="3323946"/>
          </a:xfrm>
          <a:prstGeom prst="rect">
            <a:avLst/>
          </a:prstGeom>
          <a:solidFill>
            <a:srgbClr val="D0DEDE"/>
          </a:solidFill>
          <a:ln w="12700" cap="flat" cmpd="sng">
            <a:solidFill>
              <a:srgbClr val="97B9B8"/>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smtClean="0">
                <a:solidFill>
                  <a:schemeClr val="dk1"/>
                </a:solidFill>
                <a:latin typeface="Calibri"/>
                <a:ea typeface="Calibri"/>
                <a:cs typeface="Calibri"/>
                <a:sym typeface="Calibri"/>
              </a:rPr>
              <a:t>What should my son/daughter do to prepare?</a:t>
            </a:r>
            <a:endParaRPr sz="1800" dirty="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a:solidFill>
                  <a:srgbClr val="002060"/>
                </a:solidFill>
                <a:latin typeface="Calibri"/>
                <a:ea typeface="Calibri"/>
                <a:cs typeface="Calibri"/>
                <a:sym typeface="Calibri"/>
              </a:rPr>
              <a:t>Read and annotate </a:t>
            </a:r>
            <a:r>
              <a:rPr lang="en-US" sz="1600" i="1" dirty="0">
                <a:solidFill>
                  <a:srgbClr val="002060"/>
                </a:solidFill>
                <a:latin typeface="Calibri"/>
                <a:ea typeface="Calibri"/>
                <a:cs typeface="Calibri"/>
                <a:sym typeface="Calibri"/>
              </a:rPr>
              <a:t>Of Mice and </a:t>
            </a:r>
            <a:r>
              <a:rPr lang="en-US" sz="1600" i="1" dirty="0" smtClean="0">
                <a:solidFill>
                  <a:srgbClr val="002060"/>
                </a:solidFill>
                <a:latin typeface="Calibri"/>
                <a:ea typeface="Calibri"/>
                <a:cs typeface="Calibri"/>
                <a:sym typeface="Calibri"/>
              </a:rPr>
              <a:t>Men.</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Learn </a:t>
            </a:r>
            <a:r>
              <a:rPr lang="en-US" sz="1600" dirty="0">
                <a:solidFill>
                  <a:srgbClr val="002060"/>
                </a:solidFill>
                <a:latin typeface="Calibri"/>
                <a:ea typeface="Calibri"/>
                <a:cs typeface="Calibri"/>
                <a:sym typeface="Calibri"/>
              </a:rPr>
              <a:t>the key </a:t>
            </a:r>
            <a:r>
              <a:rPr lang="en-US" sz="1600" dirty="0" smtClean="0">
                <a:solidFill>
                  <a:srgbClr val="002060"/>
                </a:solidFill>
                <a:latin typeface="Calibri"/>
                <a:ea typeface="Calibri"/>
                <a:cs typeface="Calibri"/>
                <a:sym typeface="Calibri"/>
              </a:rPr>
              <a:t>themes.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Revise </a:t>
            </a:r>
            <a:r>
              <a:rPr lang="en-US" sz="1600" dirty="0">
                <a:solidFill>
                  <a:srgbClr val="002060"/>
                </a:solidFill>
                <a:latin typeface="Calibri"/>
                <a:ea typeface="Calibri"/>
                <a:cs typeface="Calibri"/>
                <a:sym typeface="Calibri"/>
              </a:rPr>
              <a:t>relevant </a:t>
            </a:r>
            <a:r>
              <a:rPr lang="en-US" sz="1600" dirty="0" smtClean="0">
                <a:solidFill>
                  <a:srgbClr val="002060"/>
                </a:solidFill>
                <a:latin typeface="Calibri"/>
                <a:ea typeface="Calibri"/>
                <a:cs typeface="Calibri"/>
                <a:sym typeface="Calibri"/>
              </a:rPr>
              <a:t>quotations.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Complete </a:t>
            </a:r>
            <a:r>
              <a:rPr lang="en-US" sz="1600" dirty="0">
                <a:solidFill>
                  <a:srgbClr val="002060"/>
                </a:solidFill>
                <a:latin typeface="Calibri"/>
                <a:ea typeface="Calibri"/>
                <a:cs typeface="Calibri"/>
                <a:sym typeface="Calibri"/>
              </a:rPr>
              <a:t>extract and essay </a:t>
            </a:r>
            <a:r>
              <a:rPr lang="en-US" sz="1600" dirty="0" smtClean="0">
                <a:solidFill>
                  <a:srgbClr val="002060"/>
                </a:solidFill>
                <a:latin typeface="Calibri"/>
                <a:ea typeface="Calibri"/>
                <a:cs typeface="Calibri"/>
                <a:sym typeface="Calibri"/>
              </a:rPr>
              <a:t>questions.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Look </a:t>
            </a:r>
            <a:r>
              <a:rPr lang="en-US" sz="1600" dirty="0">
                <a:solidFill>
                  <a:srgbClr val="002060"/>
                </a:solidFill>
                <a:latin typeface="Calibri"/>
                <a:ea typeface="Calibri"/>
                <a:cs typeface="Calibri"/>
                <a:sym typeface="Calibri"/>
              </a:rPr>
              <a:t>at the resources on the WJEC and OER </a:t>
            </a:r>
            <a:r>
              <a:rPr lang="en-US" sz="1600" dirty="0" smtClean="0">
                <a:solidFill>
                  <a:srgbClr val="002060"/>
                </a:solidFill>
                <a:latin typeface="Calibri"/>
                <a:ea typeface="Calibri"/>
                <a:cs typeface="Calibri"/>
                <a:sym typeface="Calibri"/>
              </a:rPr>
              <a:t>websites.</a:t>
            </a:r>
            <a:endParaRPr lang="en-US" sz="1200" dirty="0">
              <a:solidFill>
                <a:srgbClr val="002060"/>
              </a:solidFill>
              <a:ea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Use </a:t>
            </a:r>
            <a:r>
              <a:rPr lang="en-US" sz="1600" dirty="0">
                <a:solidFill>
                  <a:srgbClr val="002060"/>
                </a:solidFill>
                <a:latin typeface="Calibri"/>
                <a:ea typeface="Calibri"/>
                <a:cs typeface="Calibri"/>
                <a:sym typeface="Calibri"/>
              </a:rPr>
              <a:t>BBC </a:t>
            </a:r>
            <a:r>
              <a:rPr lang="en-US" sz="1600" dirty="0" err="1">
                <a:solidFill>
                  <a:srgbClr val="002060"/>
                </a:solidFill>
                <a:latin typeface="Calibri"/>
                <a:ea typeface="Calibri"/>
                <a:cs typeface="Calibri"/>
                <a:sym typeface="Calibri"/>
              </a:rPr>
              <a:t>Bitesize</a:t>
            </a:r>
            <a:r>
              <a:rPr lang="en-US" sz="1600" dirty="0">
                <a:solidFill>
                  <a:srgbClr val="002060"/>
                </a:solidFill>
                <a:latin typeface="Calibri"/>
                <a:ea typeface="Calibri"/>
                <a:cs typeface="Calibri"/>
                <a:sym typeface="Calibri"/>
              </a:rPr>
              <a:t>, Spark Notes, </a:t>
            </a:r>
            <a:r>
              <a:rPr lang="en-US" sz="1600" dirty="0" err="1" smtClean="0">
                <a:solidFill>
                  <a:srgbClr val="002060"/>
                </a:solidFill>
                <a:latin typeface="Calibri"/>
                <a:ea typeface="Calibri"/>
                <a:cs typeface="Calibri"/>
                <a:sym typeface="Calibri"/>
              </a:rPr>
              <a:t>Shmoop,etc</a:t>
            </a:r>
            <a:r>
              <a:rPr lang="en-US" sz="1600" dirty="0" smtClean="0">
                <a:solidFill>
                  <a:srgbClr val="002060"/>
                </a:solidFill>
                <a:latin typeface="Calibri"/>
                <a:ea typeface="Calibri"/>
                <a:cs typeface="Calibri"/>
                <a:sym typeface="Calibri"/>
              </a:rPr>
              <a:t>.</a:t>
            </a:r>
            <a:endParaRPr lang="en-US" sz="1600" dirty="0">
              <a:solidFill>
                <a:srgbClr val="002060"/>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Use </a:t>
            </a:r>
            <a:r>
              <a:rPr lang="en-US" sz="1600" dirty="0">
                <a:solidFill>
                  <a:srgbClr val="002060"/>
                </a:solidFill>
                <a:latin typeface="Calibri"/>
                <a:ea typeface="Calibri"/>
                <a:cs typeface="Calibri"/>
                <a:sym typeface="Calibri"/>
              </a:rPr>
              <a:t>the booklets and websites shared by your teacher</a:t>
            </a:r>
            <a:r>
              <a:rPr lang="en-US" sz="1600" dirty="0" smtClean="0">
                <a:solidFill>
                  <a:srgbClr val="002060"/>
                </a:solidFill>
                <a:latin typeface="Calibri"/>
                <a:ea typeface="Calibri"/>
                <a:cs typeface="Calibri"/>
                <a:sym typeface="Calibri"/>
              </a:rPr>
              <a:t>.</a:t>
            </a: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ü"/>
            </a:pPr>
            <a:r>
              <a:rPr lang="en-US" sz="1600" dirty="0" smtClean="0">
                <a:solidFill>
                  <a:srgbClr val="002060"/>
                </a:solidFill>
                <a:latin typeface="Calibri"/>
                <a:ea typeface="Calibri"/>
                <a:cs typeface="Calibri"/>
                <a:sym typeface="Calibri"/>
              </a:rPr>
              <a:t>Attend revision sessions.</a:t>
            </a:r>
            <a:endParaRPr sz="1600" dirty="0">
              <a:solidFill>
                <a:srgbClr val="002060"/>
              </a:solidFill>
              <a:latin typeface="Calibri"/>
              <a:ea typeface="Calibri"/>
              <a:cs typeface="Calibri"/>
              <a:sym typeface="Calibri"/>
            </a:endParaRPr>
          </a:p>
        </p:txBody>
      </p:sp>
      <p:pic>
        <p:nvPicPr>
          <p:cNvPr id="2" name="Picture 1"/>
          <p:cNvPicPr>
            <a:picLocks noChangeAspect="1"/>
          </p:cNvPicPr>
          <p:nvPr/>
        </p:nvPicPr>
        <p:blipFill>
          <a:blip r:embed="rId5"/>
          <a:stretch>
            <a:fillRect/>
          </a:stretch>
        </p:blipFill>
        <p:spPr>
          <a:xfrm>
            <a:off x="629045" y="4765275"/>
            <a:ext cx="3718555" cy="1295400"/>
          </a:xfrm>
          <a:prstGeom prst="rect">
            <a:avLst/>
          </a:prstGeom>
        </p:spPr>
      </p:pic>
    </p:spTree>
    <p:extLst>
      <p:ext uri="{BB962C8B-B14F-4D97-AF65-F5344CB8AC3E}">
        <p14:creationId xmlns:p14="http://schemas.microsoft.com/office/powerpoint/2010/main" val="33085911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74785" y="274638"/>
            <a:ext cx="9162786" cy="6409593"/>
          </a:xfrm>
          <a:prstGeom prst="rect">
            <a:avLst/>
          </a:prstGeom>
        </p:spPr>
      </p:pic>
      <p:sp>
        <p:nvSpPr>
          <p:cNvPr id="5" name="TextBox 4"/>
          <p:cNvSpPr txBox="1"/>
          <p:nvPr/>
        </p:nvSpPr>
        <p:spPr>
          <a:xfrm>
            <a:off x="8607669" y="413238"/>
            <a:ext cx="1828800" cy="30777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dirty="0" smtClean="0"/>
              <a:t>Please take one!</a:t>
            </a:r>
            <a:endParaRPr lang="en-GB" dirty="0"/>
          </a:p>
        </p:txBody>
      </p:sp>
    </p:spTree>
    <p:extLst>
      <p:ext uri="{BB962C8B-B14F-4D97-AF65-F5344CB8AC3E}">
        <p14:creationId xmlns:p14="http://schemas.microsoft.com/office/powerpoint/2010/main" val="15714566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6ABA4-ECFF-4703-86CA-A875A4362E27}"/>
              </a:ext>
            </a:extLst>
          </p:cNvPr>
          <p:cNvSpPr>
            <a:spLocks noGrp="1"/>
          </p:cNvSpPr>
          <p:nvPr>
            <p:ph type="title"/>
          </p:nvPr>
        </p:nvSpPr>
        <p:spPr/>
        <p:txBody>
          <a:bodyPr/>
          <a:lstStyle/>
          <a:p>
            <a:pPr algn="ctr">
              <a:defRPr/>
            </a:pPr>
            <a:r>
              <a:rPr lang="en-US" dirty="0" err="1">
                <a:solidFill>
                  <a:schemeClr val="accent1">
                    <a:lumMod val="75000"/>
                  </a:schemeClr>
                </a:solidFill>
              </a:rPr>
              <a:t>Mrs</a:t>
            </a:r>
            <a:r>
              <a:rPr lang="en-US" dirty="0">
                <a:solidFill>
                  <a:schemeClr val="accent1">
                    <a:lumMod val="75000"/>
                  </a:schemeClr>
                </a:solidFill>
              </a:rPr>
              <a:t> S Timbrell</a:t>
            </a:r>
            <a:br>
              <a:rPr lang="en-US" dirty="0">
                <a:solidFill>
                  <a:schemeClr val="accent1">
                    <a:lumMod val="75000"/>
                  </a:schemeClr>
                </a:solidFill>
              </a:rPr>
            </a:br>
            <a:r>
              <a:rPr lang="en-US" dirty="0">
                <a:solidFill>
                  <a:schemeClr val="accent1">
                    <a:lumMod val="75000"/>
                  </a:schemeClr>
                </a:solidFill>
              </a:rPr>
              <a:t>Head of Mathematics</a:t>
            </a:r>
            <a:endParaRPr lang="en-GB" dirty="0">
              <a:solidFill>
                <a:schemeClr val="accent1">
                  <a:lumMod val="75000"/>
                </a:schemeClr>
              </a:solidFill>
            </a:endParaRPr>
          </a:p>
        </p:txBody>
      </p:sp>
      <p:pic>
        <p:nvPicPr>
          <p:cNvPr id="4099" name="Content Placeholder 4" descr="A close up of a sign&#10;&#10;Description automatically generated">
            <a:extLst>
              <a:ext uri="{FF2B5EF4-FFF2-40B4-BE49-F238E27FC236}">
                <a16:creationId xmlns:a16="http://schemas.microsoft.com/office/drawing/2014/main" id="{906676BE-0B1C-4E3F-B430-35FF0775693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648200" y="1533525"/>
            <a:ext cx="3790950" cy="3790950"/>
          </a:xfrm>
        </p:spPr>
      </p:pic>
      <p:pic>
        <p:nvPicPr>
          <p:cNvPr id="4100" name="Picture 3">
            <a:extLst>
              <a:ext uri="{FF2B5EF4-FFF2-40B4-BE49-F238E27FC236}">
                <a16:creationId xmlns:a16="http://schemas.microsoft.com/office/drawing/2014/main" id="{5429E373-C274-41A5-9C36-A792606474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3903684"/>
      </p:ext>
    </p:extLst>
  </p:cSld>
  <p:clrMapOvr>
    <a:masterClrMapping/>
  </p:clrMapOvr>
  <p:transition spd="slow" advTm="7167"/>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4F3E5CBB-BCC9-4C93-9A6A-FFB67E296E99}"/>
              </a:ext>
            </a:extLst>
          </p:cNvPr>
          <p:cNvSpPr>
            <a:spLocks noGrp="1" noChangeArrowheads="1"/>
          </p:cNvSpPr>
          <p:nvPr>
            <p:ph type="title"/>
          </p:nvPr>
        </p:nvSpPr>
        <p:spPr/>
        <p:txBody>
          <a:bodyPr/>
          <a:lstStyle/>
          <a:p>
            <a:pPr algn="ctr" eaLnBrk="1" hangingPunct="1"/>
            <a:r>
              <a:rPr lang="en-GB" altLang="en-US" sz="3600">
                <a:solidFill>
                  <a:schemeClr val="bg1"/>
                </a:solidFill>
                <a:latin typeface="Arial Rounded MT Bold" panose="020F0704030504030204" pitchFamily="34" charset="0"/>
                <a:ea typeface="ＭＳ Ｐゴシック" panose="020B0600070205080204" pitchFamily="34" charset="-128"/>
              </a:rPr>
              <a:t/>
            </a:r>
            <a:br>
              <a:rPr lang="en-GB" altLang="en-US" sz="3600">
                <a:solidFill>
                  <a:schemeClr val="bg1"/>
                </a:solidFill>
                <a:latin typeface="Arial Rounded MT Bold" panose="020F0704030504030204" pitchFamily="34" charset="0"/>
                <a:ea typeface="ＭＳ Ｐゴシック" panose="020B0600070205080204" pitchFamily="34" charset="-128"/>
              </a:rPr>
            </a:br>
            <a:r>
              <a:rPr lang="en-GB" altLang="en-US" sz="3600">
                <a:solidFill>
                  <a:schemeClr val="bg1"/>
                </a:solidFill>
                <a:latin typeface="Arial Rounded MT Bold" panose="020F0704030504030204" pitchFamily="34" charset="0"/>
                <a:ea typeface="ＭＳ Ｐゴシック" panose="020B0600070205080204" pitchFamily="34" charset="-128"/>
              </a:rPr>
              <a:t/>
            </a:r>
            <a:br>
              <a:rPr lang="en-GB" altLang="en-US" sz="3600">
                <a:solidFill>
                  <a:schemeClr val="bg1"/>
                </a:solidFill>
                <a:latin typeface="Arial Rounded MT Bold" panose="020F0704030504030204" pitchFamily="34" charset="0"/>
                <a:ea typeface="ＭＳ Ｐゴシック" panose="020B0600070205080204" pitchFamily="34" charset="-128"/>
              </a:rPr>
            </a:br>
            <a:r>
              <a:rPr lang="en-GB" altLang="en-US">
                <a:solidFill>
                  <a:schemeClr val="bg1"/>
                </a:solidFill>
                <a:latin typeface="Arial Rounded MT Bold" panose="020F0704030504030204" pitchFamily="34" charset="0"/>
                <a:ea typeface="ＭＳ Ｐゴシック" panose="020B0600070205080204" pitchFamily="34" charset="-128"/>
              </a:rPr>
              <a:t/>
            </a:r>
            <a:br>
              <a:rPr lang="en-GB" altLang="en-US">
                <a:solidFill>
                  <a:schemeClr val="bg1"/>
                </a:solidFill>
                <a:latin typeface="Arial Rounded MT Bold" panose="020F0704030504030204" pitchFamily="34" charset="0"/>
                <a:ea typeface="ＭＳ Ｐゴシック" panose="020B0600070205080204" pitchFamily="34" charset="-128"/>
              </a:rPr>
            </a:br>
            <a:r>
              <a:rPr lang="en-GB" altLang="en-US">
                <a:solidFill>
                  <a:srgbClr val="000066"/>
                </a:solidFill>
                <a:latin typeface="Arial Rounded MT Bold" panose="020F0704030504030204" pitchFamily="34" charset="0"/>
                <a:ea typeface="ＭＳ Ｐゴシック" panose="020B0600070205080204" pitchFamily="34" charset="-128"/>
              </a:rPr>
              <a:t/>
            </a:r>
            <a:br>
              <a:rPr lang="en-GB" altLang="en-US">
                <a:solidFill>
                  <a:srgbClr val="000066"/>
                </a:solidFill>
                <a:latin typeface="Arial Rounded MT Bold" panose="020F0704030504030204" pitchFamily="34" charset="0"/>
                <a:ea typeface="ＭＳ Ｐゴシック" panose="020B0600070205080204" pitchFamily="34" charset="-128"/>
              </a:rPr>
            </a:br>
            <a:r>
              <a:rPr lang="en-GB" altLang="en-US" sz="3600">
                <a:solidFill>
                  <a:srgbClr val="000066"/>
                </a:solidFill>
                <a:latin typeface="Arial Rounded MT Bold" panose="020F0704030504030204" pitchFamily="34" charset="0"/>
                <a:ea typeface="ＭＳ Ｐゴシック" panose="020B0600070205080204" pitchFamily="34" charset="-128"/>
              </a:rPr>
              <a:t/>
            </a:r>
            <a:br>
              <a:rPr lang="en-GB" altLang="en-US" sz="3600">
                <a:solidFill>
                  <a:srgbClr val="000066"/>
                </a:solidFill>
                <a:latin typeface="Arial Rounded MT Bold" panose="020F0704030504030204" pitchFamily="34" charset="0"/>
                <a:ea typeface="ＭＳ Ｐゴシック" panose="020B0600070205080204" pitchFamily="34" charset="-128"/>
              </a:rPr>
            </a:br>
            <a:r>
              <a:rPr lang="en-GB" altLang="en-US" sz="3600">
                <a:solidFill>
                  <a:srgbClr val="000066"/>
                </a:solidFill>
                <a:latin typeface="Arial Rounded MT Bold" panose="020F0704030504030204" pitchFamily="34" charset="0"/>
                <a:ea typeface="ＭＳ Ｐゴシック" panose="020B0600070205080204" pitchFamily="34" charset="-128"/>
              </a:rPr>
              <a:t/>
            </a:r>
            <a:br>
              <a:rPr lang="en-GB" altLang="en-US" sz="3600">
                <a:solidFill>
                  <a:srgbClr val="000066"/>
                </a:solidFill>
                <a:latin typeface="Arial Rounded MT Bold" panose="020F0704030504030204" pitchFamily="34" charset="0"/>
                <a:ea typeface="ＭＳ Ｐゴシック" panose="020B0600070205080204" pitchFamily="34" charset="-128"/>
              </a:rPr>
            </a:br>
            <a:endParaRPr lang="en-GB" altLang="en-US" sz="3600">
              <a:solidFill>
                <a:srgbClr val="000066"/>
              </a:solidFill>
              <a:latin typeface="Arial Rounded MT Bold" panose="020F0704030504030204" pitchFamily="34" charset="0"/>
              <a:ea typeface="ＭＳ Ｐゴシック" panose="020B0600070205080204" pitchFamily="34" charset="-128"/>
            </a:endParaRPr>
          </a:p>
        </p:txBody>
      </p:sp>
      <p:sp>
        <p:nvSpPr>
          <p:cNvPr id="2051" name="Rectangle 8">
            <a:extLst>
              <a:ext uri="{FF2B5EF4-FFF2-40B4-BE49-F238E27FC236}">
                <a16:creationId xmlns:a16="http://schemas.microsoft.com/office/drawing/2014/main" id="{33720A87-911B-4FE6-989C-0D7B1283F202}"/>
              </a:ext>
            </a:extLst>
          </p:cNvPr>
          <p:cNvSpPr>
            <a:spLocks noGrp="1" noChangeArrowheads="1"/>
          </p:cNvSpPr>
          <p:nvPr>
            <p:ph type="body" idx="1"/>
          </p:nvPr>
        </p:nvSpPr>
        <p:spPr>
          <a:xfrm>
            <a:off x="3048000" y="152401"/>
            <a:ext cx="6934200" cy="4221163"/>
          </a:xfrm>
        </p:spPr>
        <p:txBody>
          <a:bodyPr/>
          <a:lstStyle/>
          <a:p>
            <a:pPr algn="ctr" eaLnBrk="1" hangingPunct="1">
              <a:buFontTx/>
              <a:buNone/>
              <a:defRPr/>
            </a:pPr>
            <a:r>
              <a:rPr lang="en-GB" altLang="en-US" sz="7200" dirty="0">
                <a:solidFill>
                  <a:schemeClr val="bg1"/>
                </a:solidFill>
                <a:latin typeface="Arial Rounded MT Bold" pitchFamily="34" charset="0"/>
                <a:ea typeface="ＭＳ Ｐゴシック" pitchFamily="34" charset="-128"/>
              </a:rPr>
              <a:t> Qualifications</a:t>
            </a:r>
          </a:p>
          <a:p>
            <a:pPr algn="ctr" eaLnBrk="1" hangingPunct="1">
              <a:buFontTx/>
              <a:buNone/>
              <a:defRPr/>
            </a:pPr>
            <a:endParaRPr lang="en-GB" sz="1600" b="1" u="sng" dirty="0">
              <a:solidFill>
                <a:srgbClr val="000066"/>
              </a:solidFill>
            </a:endParaRPr>
          </a:p>
          <a:p>
            <a:pPr marL="0" indent="0">
              <a:buNone/>
              <a:defRPr/>
            </a:pPr>
            <a:r>
              <a:rPr lang="en-GB" sz="2400" b="1" u="sng" dirty="0">
                <a:solidFill>
                  <a:srgbClr val="000066"/>
                </a:solidFill>
              </a:rPr>
              <a:t>GCSE MATHEMATICS—NUMERACY</a:t>
            </a:r>
          </a:p>
          <a:p>
            <a:pPr marL="0" indent="0">
              <a:buNone/>
              <a:defRPr/>
            </a:pPr>
            <a:endParaRPr lang="en-GB" sz="2400" dirty="0">
              <a:solidFill>
                <a:srgbClr val="000066"/>
              </a:solidFill>
            </a:endParaRPr>
          </a:p>
          <a:p>
            <a:pPr>
              <a:defRPr/>
            </a:pPr>
            <a:r>
              <a:rPr lang="en-GB" sz="2400" b="1" dirty="0">
                <a:solidFill>
                  <a:srgbClr val="000066"/>
                </a:solidFill>
              </a:rPr>
              <a:t>Unit 1: No Calculator	     </a:t>
            </a:r>
          </a:p>
          <a:p>
            <a:pPr>
              <a:defRPr/>
            </a:pPr>
            <a:r>
              <a:rPr lang="en-GB" sz="2400" b="1" dirty="0">
                <a:solidFill>
                  <a:srgbClr val="000066"/>
                </a:solidFill>
              </a:rPr>
              <a:t>Unit 2: Calculator allowed  </a:t>
            </a:r>
          </a:p>
          <a:p>
            <a:pPr>
              <a:defRPr/>
            </a:pPr>
            <a:endParaRPr lang="en-GB" sz="2400" dirty="0">
              <a:solidFill>
                <a:srgbClr val="000066"/>
              </a:solidFill>
            </a:endParaRPr>
          </a:p>
          <a:p>
            <a:pPr marL="0" indent="0">
              <a:buNone/>
              <a:defRPr/>
            </a:pPr>
            <a:r>
              <a:rPr lang="en-GB" sz="2400" b="1" u="sng" dirty="0">
                <a:solidFill>
                  <a:srgbClr val="000066"/>
                </a:solidFill>
              </a:rPr>
              <a:t>GCSE MATHEMATICS</a:t>
            </a:r>
          </a:p>
          <a:p>
            <a:pPr marL="0" indent="0">
              <a:buNone/>
              <a:defRPr/>
            </a:pPr>
            <a:endParaRPr lang="en-GB" sz="2400" dirty="0">
              <a:solidFill>
                <a:srgbClr val="000066"/>
              </a:solidFill>
            </a:endParaRPr>
          </a:p>
          <a:p>
            <a:pPr>
              <a:defRPr/>
            </a:pPr>
            <a:r>
              <a:rPr lang="en-GB" sz="2400" b="1" dirty="0">
                <a:solidFill>
                  <a:srgbClr val="000066"/>
                </a:solidFill>
              </a:rPr>
              <a:t>Unit 1: No Calculator	      </a:t>
            </a:r>
          </a:p>
          <a:p>
            <a:pPr>
              <a:defRPr/>
            </a:pPr>
            <a:r>
              <a:rPr lang="en-GB" sz="2400" b="1" dirty="0">
                <a:solidFill>
                  <a:srgbClr val="000066"/>
                </a:solidFill>
              </a:rPr>
              <a:t>Unit 2: Calculator allowed</a:t>
            </a:r>
            <a:endParaRPr lang="en-GB" sz="2400" dirty="0">
              <a:solidFill>
                <a:srgbClr val="000066"/>
              </a:solidFill>
            </a:endParaRPr>
          </a:p>
          <a:p>
            <a:pPr algn="ctr" eaLnBrk="1" hangingPunct="1">
              <a:buFontTx/>
              <a:buNone/>
              <a:defRPr/>
            </a:pPr>
            <a:endParaRPr lang="en-GB" altLang="en-US" sz="1600" dirty="0">
              <a:solidFill>
                <a:srgbClr val="000066"/>
              </a:solidFill>
              <a:latin typeface="Arial Rounded MT Bold" pitchFamily="34" charset="0"/>
              <a:ea typeface="ＭＳ Ｐゴシック" pitchFamily="34" charset="-128"/>
            </a:endParaRPr>
          </a:p>
        </p:txBody>
      </p:sp>
      <p:pic>
        <p:nvPicPr>
          <p:cNvPr id="6148" name="Picture 3">
            <a:extLst>
              <a:ext uri="{FF2B5EF4-FFF2-40B4-BE49-F238E27FC236}">
                <a16:creationId xmlns:a16="http://schemas.microsoft.com/office/drawing/2014/main" id="{8D99D88A-08DF-4F42-B0F0-6EF57B0C6E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4" descr="Image result for quotes einstein 99">
            <a:extLst>
              <a:ext uri="{FF2B5EF4-FFF2-40B4-BE49-F238E27FC236}">
                <a16:creationId xmlns:a16="http://schemas.microsoft.com/office/drawing/2014/main" id="{BC9D2CEA-0974-69E5-183F-B070B2210E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9860" y="2791724"/>
            <a:ext cx="3020504"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5335859"/>
      </p:ext>
    </p:extLst>
  </p:cSld>
  <p:clrMapOvr>
    <a:masterClrMapping/>
  </p:clrMapOvr>
  <p:transition spd="slow" advTm="16145"/>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2AE6B53-8B8E-4304-AA5D-751BF232AFE9}"/>
              </a:ext>
            </a:extLst>
          </p:cNvPr>
          <p:cNvSpPr>
            <a:spLocks noGrp="1"/>
          </p:cNvSpPr>
          <p:nvPr>
            <p:ph type="title"/>
          </p:nvPr>
        </p:nvSpPr>
        <p:spPr>
          <a:xfrm>
            <a:off x="2667000" y="381000"/>
            <a:ext cx="6858000" cy="990600"/>
          </a:xfrm>
        </p:spPr>
        <p:txBody>
          <a:bodyPr/>
          <a:lstStyle/>
          <a:p>
            <a:pPr>
              <a:defRPr/>
            </a:pPr>
            <a:r>
              <a:rPr lang="en-GB" altLang="en-US" dirty="0">
                <a:solidFill>
                  <a:schemeClr val="accent1">
                    <a:lumMod val="75000"/>
                  </a:schemeClr>
                </a:solidFill>
                <a:ea typeface="ＭＳ Ｐゴシック" panose="020B0600070205080204" pitchFamily="34" charset="-128"/>
              </a:rPr>
              <a:t>Year 10 Classes</a:t>
            </a:r>
          </a:p>
        </p:txBody>
      </p:sp>
      <p:graphicFrame>
        <p:nvGraphicFramePr>
          <p:cNvPr id="4" name="Content Placeholder 3">
            <a:extLst>
              <a:ext uri="{FF2B5EF4-FFF2-40B4-BE49-F238E27FC236}">
                <a16:creationId xmlns:a16="http://schemas.microsoft.com/office/drawing/2014/main" id="{1EB65DAD-C8EA-4E94-8251-D30CD0F6BB9B}"/>
              </a:ext>
            </a:extLst>
          </p:cNvPr>
          <p:cNvGraphicFramePr>
            <a:graphicFrameLocks noGrp="1"/>
          </p:cNvGraphicFramePr>
          <p:nvPr>
            <p:ph idx="1"/>
            <p:extLst>
              <p:ext uri="{D42A27DB-BD31-4B8C-83A1-F6EECF244321}">
                <p14:modId xmlns:p14="http://schemas.microsoft.com/office/powerpoint/2010/main" val="2660941329"/>
              </p:ext>
            </p:extLst>
          </p:nvPr>
        </p:nvGraphicFramePr>
        <p:xfrm>
          <a:off x="2608289" y="1206265"/>
          <a:ext cx="8077200" cy="4168958"/>
        </p:xfrm>
        <a:graphic>
          <a:graphicData uri="http://schemas.openxmlformats.org/drawingml/2006/table">
            <a:tbl>
              <a:tblPr firstRow="1" bandRow="1">
                <a:tableStyleId>{5C22544A-7EE6-4342-B048-85BDC9FD1C3A}</a:tableStyleId>
              </a:tblPr>
              <a:tblGrid>
                <a:gridCol w="4038600">
                  <a:extLst>
                    <a:ext uri="{9D8B030D-6E8A-4147-A177-3AD203B41FA5}">
                      <a16:colId xmlns:a16="http://schemas.microsoft.com/office/drawing/2014/main" val="20000"/>
                    </a:ext>
                  </a:extLst>
                </a:gridCol>
                <a:gridCol w="4038600">
                  <a:extLst>
                    <a:ext uri="{9D8B030D-6E8A-4147-A177-3AD203B41FA5}">
                      <a16:colId xmlns:a16="http://schemas.microsoft.com/office/drawing/2014/main" val="20001"/>
                    </a:ext>
                  </a:extLst>
                </a:gridCol>
              </a:tblGrid>
              <a:tr h="1236662">
                <a:tc>
                  <a:txBody>
                    <a:bodyPr/>
                    <a:lstStyle/>
                    <a:p>
                      <a:r>
                        <a:rPr lang="en-GB" sz="2000" b="0" dirty="0">
                          <a:solidFill>
                            <a:schemeClr val="tx1"/>
                          </a:solidFill>
                        </a:rPr>
                        <a:t>  Year 10 Higher</a:t>
                      </a:r>
                    </a:p>
                    <a:p>
                      <a:endParaRPr lang="en-US" sz="2000" b="0" dirty="0">
                        <a:solidFill>
                          <a:schemeClr val="tx1"/>
                        </a:solidFill>
                      </a:endParaRPr>
                    </a:p>
                    <a:p>
                      <a:r>
                        <a:rPr lang="en-US" sz="2000" b="0" baseline="0" dirty="0">
                          <a:solidFill>
                            <a:schemeClr val="tx1"/>
                          </a:solidFill>
                        </a:rPr>
                        <a:t>  </a:t>
                      </a:r>
                      <a:r>
                        <a:rPr lang="en-GB" sz="2000" b="0" baseline="0" dirty="0">
                          <a:solidFill>
                            <a:schemeClr val="tx1"/>
                          </a:solidFill>
                        </a:rPr>
                        <a:t>Mrs </a:t>
                      </a:r>
                      <a:r>
                        <a:rPr lang="en-GB" sz="2000" b="0" baseline="0" dirty="0" err="1" smtClean="0">
                          <a:solidFill>
                            <a:schemeClr val="tx1"/>
                          </a:solidFill>
                        </a:rPr>
                        <a:t>Earnshaw</a:t>
                      </a:r>
                      <a:endParaRPr lang="en-GB" sz="2000" b="0" dirty="0">
                        <a:solidFill>
                          <a:schemeClr val="tx1"/>
                        </a:solidFill>
                      </a:endParaRPr>
                    </a:p>
                    <a:p>
                      <a:endParaRPr lang="en-GB" sz="2000" b="0" dirty="0">
                        <a:solidFill>
                          <a:schemeClr val="tx1"/>
                        </a:solidFill>
                      </a:endParaRPr>
                    </a:p>
                  </a:txBody>
                  <a:tcPr marT="45723" marB="45723"/>
                </a:tc>
                <a:tc>
                  <a:txBody>
                    <a:bodyPr/>
                    <a:lstStyle/>
                    <a:p>
                      <a:r>
                        <a:rPr lang="en-GB" sz="2000" b="0" smtClean="0">
                          <a:solidFill>
                            <a:schemeClr val="tx1"/>
                          </a:solidFill>
                        </a:rPr>
                        <a:t>Year 10 Higher /Intermediate </a:t>
                      </a:r>
                    </a:p>
                    <a:p>
                      <a:endParaRPr lang="en-US" sz="2000" b="0" smtClean="0">
                        <a:solidFill>
                          <a:schemeClr val="tx1"/>
                        </a:solidFill>
                      </a:endParaRPr>
                    </a:p>
                    <a:p>
                      <a:r>
                        <a:rPr lang="en-US" sz="2000" b="0" smtClean="0">
                          <a:solidFill>
                            <a:schemeClr val="tx1"/>
                          </a:solidFill>
                        </a:rPr>
                        <a:t>Miss Dawson</a:t>
                      </a:r>
                      <a:endParaRPr lang="en-GB" sz="2000" b="0">
                        <a:solidFill>
                          <a:schemeClr val="tx1"/>
                        </a:solidFill>
                      </a:endParaRPr>
                    </a:p>
                  </a:txBody>
                  <a:tcPr marT="45723" marB="45723"/>
                </a:tc>
                <a:extLst>
                  <a:ext uri="{0D108BD9-81ED-4DB2-BD59-A6C34878D82A}">
                    <a16:rowId xmlns:a16="http://schemas.microsoft.com/office/drawing/2014/main" val="10000"/>
                  </a:ext>
                </a:extLst>
              </a:tr>
              <a:tr h="1547666">
                <a:tc>
                  <a:txBody>
                    <a:bodyPr/>
                    <a:lstStyle/>
                    <a:p>
                      <a:r>
                        <a:rPr lang="en-GB" sz="2000" smtClean="0"/>
                        <a:t> Year 10  Intermediate</a:t>
                      </a:r>
                      <a:endParaRPr lang="en-US" sz="2000" smtClean="0"/>
                    </a:p>
                    <a:p>
                      <a:r>
                        <a:rPr lang="en-US" sz="2000" smtClean="0"/>
                        <a:t> </a:t>
                      </a:r>
                    </a:p>
                    <a:p>
                      <a:r>
                        <a:rPr lang="en-US" sz="2000" smtClean="0"/>
                        <a:t> Miss Harris-Waters</a:t>
                      </a:r>
                      <a:endParaRPr lang="en-GB" sz="2000"/>
                    </a:p>
                  </a:txBody>
                  <a:tcPr marT="45723" marB="45723"/>
                </a:tc>
                <a:tc>
                  <a:txBody>
                    <a:bodyPr/>
                    <a:lstStyle/>
                    <a:p>
                      <a:r>
                        <a:rPr lang="en-GB" sz="2000" dirty="0"/>
                        <a:t>Year 10  Intermediate ST</a:t>
                      </a:r>
                    </a:p>
                    <a:p>
                      <a:endParaRPr lang="en-US" sz="2000" dirty="0"/>
                    </a:p>
                    <a:p>
                      <a:r>
                        <a:rPr lang="en-US" sz="2000" dirty="0"/>
                        <a:t>Miss Harris-Waters</a:t>
                      </a:r>
                      <a:endParaRPr lang="en-GB" sz="2000" dirty="0"/>
                    </a:p>
                  </a:txBody>
                  <a:tcPr marT="45723" marB="45723"/>
                </a:tc>
                <a:extLst>
                  <a:ext uri="{0D108BD9-81ED-4DB2-BD59-A6C34878D82A}">
                    <a16:rowId xmlns:a16="http://schemas.microsoft.com/office/drawing/2014/main" val="10001"/>
                  </a:ext>
                </a:extLst>
              </a:tr>
              <a:tr h="1005983">
                <a:tc>
                  <a:txBody>
                    <a:bodyPr/>
                    <a:lstStyle/>
                    <a:p>
                      <a:r>
                        <a:rPr lang="en-GB" sz="2000" dirty="0" smtClean="0"/>
                        <a:t>Year 10 Foundation</a:t>
                      </a:r>
                    </a:p>
                    <a:p>
                      <a:endParaRPr lang="en-GB" sz="2000" dirty="0" smtClean="0"/>
                    </a:p>
                    <a:p>
                      <a:r>
                        <a:rPr lang="en-GB" sz="2000" dirty="0" smtClean="0"/>
                        <a:t>Mr</a:t>
                      </a:r>
                      <a:r>
                        <a:rPr lang="en-GB" sz="2000" baseline="0" dirty="0" smtClean="0"/>
                        <a:t> McShane and </a:t>
                      </a:r>
                    </a:p>
                    <a:p>
                      <a:r>
                        <a:rPr lang="en-GB" sz="2000" baseline="0" dirty="0" smtClean="0"/>
                        <a:t>Miss Harris-Waters</a:t>
                      </a:r>
                      <a:endParaRPr lang="en-GB" sz="2000" dirty="0"/>
                    </a:p>
                  </a:txBody>
                  <a:tcPr marT="45723" marB="45723"/>
                </a:tc>
                <a:tc>
                  <a:txBody>
                    <a:bodyPr/>
                    <a:lstStyle/>
                    <a:p>
                      <a:endParaRPr lang="en-GB" sz="2000" dirty="0"/>
                    </a:p>
                    <a:p>
                      <a:endParaRPr lang="en-GB" sz="2000" dirty="0"/>
                    </a:p>
                  </a:txBody>
                  <a:tcPr marT="45723" marB="45723"/>
                </a:tc>
                <a:extLst>
                  <a:ext uri="{0D108BD9-81ED-4DB2-BD59-A6C34878D82A}">
                    <a16:rowId xmlns:a16="http://schemas.microsoft.com/office/drawing/2014/main" val="10002"/>
                  </a:ext>
                </a:extLst>
              </a:tr>
            </a:tbl>
          </a:graphicData>
        </a:graphic>
      </p:graphicFrame>
      <p:pic>
        <p:nvPicPr>
          <p:cNvPr id="11281" name="Picture 6">
            <a:extLst>
              <a:ext uri="{FF2B5EF4-FFF2-40B4-BE49-F238E27FC236}">
                <a16:creationId xmlns:a16="http://schemas.microsoft.com/office/drawing/2014/main" id="{95BDABA0-6F05-40F9-8A62-EA6E979BF6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Picture 4" descr="A close up of a womans face&#10;&#10;Description automatically generated">
            <a:extLst>
              <a:ext uri="{FF2B5EF4-FFF2-40B4-BE49-F238E27FC236}">
                <a16:creationId xmlns:a16="http://schemas.microsoft.com/office/drawing/2014/main" id="{C3AFF806-1A56-43AA-8FE2-FC21DA9DD9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15400" y="2490644"/>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6156352" y="4153411"/>
            <a:ext cx="981075" cy="981075"/>
          </a:xfrm>
          <a:prstGeom prst="rect">
            <a:avLst/>
          </a:prstGeom>
        </p:spPr>
      </p:pic>
      <p:pic>
        <p:nvPicPr>
          <p:cNvPr id="7" name="Picture 2" descr="https://attachments.office.net/owa/Sarah.Timbrell%40archbishopmg.co.uk/service.svc/s/GetAttachmentThumbnail?id=AAMkAGMxMDQ3MTUxLTNiNGEtNDUyMC04MTJkLTU5ODk4NWJjMWU0NABGAAAAAACMGw57z6IySZFONs6swr1qBwCDT7FVGmZ6QJkJMUXe4v2HAAAAAAENAACDT7FVGmZ6QJkJMUXe4v2HAAZrhNlVAAABEgAQAGyfKNepgFJGiUbHLLargDM%3D&amp;thumbnailType=2&amp;owa=outlook.office.com&amp;scriptVer=20200907002.08&amp;X-OWA-CANARY=-qK1GMvs-U61Muh26VwA6nClMsw4XtgYTSRqaw1Zrl8jZrE5Os-CV03xCukCSMxVr2XLg2yEOt8.&amp;token=eyJhbGciOiJSUzI1NiIsImtpZCI6IjU2MzU4ODUyMzRCOTI1MkRERTAwNTc2NkQ5RDlGMjc2NTY1RjYzRTIiLCJ0eXAiOiJKV1QiLCJ4NXQiOiJWaldJVWpTNUpTM2VBRmRtMmRueWRsWmZZLUkifQ.eyJvcmlnaW4iOiJodHRwczovL291dGxvb2sub2ZmaWNlLmNvbSIsInVjIjoiNzY1OTBiOWNiYTY1NDUxNDlhMDIxNDliN2JkOWM0MWMiLCJzaWduaW5fc3RhdGUiOiJbXCJrbXNpXCJdIiwidmVyIjoiRXhjaGFuZ2UuQ2FsbGJhY2suVjEiLCJhcHBjdHhzZW5kZXIiOiJPd2FEb3dubG9hZEA4ZGVkNDBhZC0yNjA3LTRkYWEtODIxOC0yZjQ0MzZkNDNkYzAiLCJpc3NyaW5nIjoiU0lQIiwiYXBwY3R4Ijoie1wibXNleGNocHJvdFwiOlwib3dhXCIsXCJwcmltYXJ5c2lkXCI6XCJTLTEtNS0yMS0zNjk5NTUyNDA4LTIxNDA2MTAxMy0yMzI0NTA4MTctMTk1MDk4NlwiLFwicHVpZFwiOlwiMTE1Mzk3NzAyNTE1NzY2ODg0MFwiLFwib2lkXCI6XCI5YmU1OGI5Yy04ODZhLTRkODAtOGRlNi01ZWUyMmUyNzQ4NjdcIixcInNjb3BlXCI6XCJPd2FEb3dubG9hZFwifSIsIm5iZiI6MTYwMDY5NzUxNiwiZXhwIjoxNjAwNjk4MTE2LCJpc3MiOiIwMDAwMDAwMi0wMDAwLTBmZjEtY2UwMC0wMDAwMDAwMDAwMDBAOGRlZDQwYWQtMjYwNy00ZGFhLTgyMTgtMmY0NDM2ZDQzZGMwIiwiYXVkIjoiMDAwMDAwMDItMDAwMC0wZmYxLWNlMDAtMDAwMDAwMDAwMDAwL2F0dGFjaG1lbnRzLm9mZmljZS5uZXRAOGRlZDQwYWQtMjYwNy00ZGFhLTgyMTgtMmY0NDM2ZDQzZGMwIiwiaGFwcCI6Im93YSJ9.U5QGXNAxihdNdbq_JsO494pTrzVDQkOCPS9H3zw8BHfsAeH19ODvMmw_2BvJ7zFChGtTGj_8QT_09rWLhJImoRM9J-xJOP_32P4ZO-f7jf9Vv0IZMvFJGalNgIDHXoRaER3OiaNOyfREI5_aFr4rv4IzHId2t7hpuhVwVLpXmPNKa4oqK55nsEExjYCeuIqLn8lYyM7UtzahFyHwZ5pE9AZwnIXGFeo9tcBhnrAq8dD4Q9xo23rLWIIFr7Gh-wqQR6rtxhhpoTfjkm1IDBdacScrWofZVoqLvAcb_T9voyuZ9qKjWRjrrv0hWd1m1KUNCkZPJmiiHqSbpi8UPNQwKg&amp;animation=tru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22829"/>
          <a:stretch/>
        </p:blipFill>
        <p:spPr bwMode="auto">
          <a:xfrm>
            <a:off x="5486400" y="1371600"/>
            <a:ext cx="838200" cy="1062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407977"/>
      </p:ext>
    </p:extLst>
  </p:cSld>
  <p:clrMapOvr>
    <a:masterClrMapping/>
  </p:clrMapOvr>
  <mc:AlternateContent xmlns:mc="http://schemas.openxmlformats.org/markup-compatibility/2006" xmlns:p14="http://schemas.microsoft.com/office/powerpoint/2010/main">
    <mc:Choice Requires="p14">
      <p:transition spd="slow" p14:dur="2000" advTm="18271"/>
    </mc:Choice>
    <mc:Fallback xmlns="">
      <p:transition spd="slow" advTm="1827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52B7C0B3-1211-4D6E-9185-D319F574A55B}"/>
              </a:ext>
            </a:extLst>
          </p:cNvPr>
          <p:cNvSpPr>
            <a:spLocks noGrp="1" noChangeArrowheads="1"/>
          </p:cNvSpPr>
          <p:nvPr>
            <p:ph type="title"/>
          </p:nvPr>
        </p:nvSpPr>
        <p:spPr>
          <a:xfrm>
            <a:off x="2614613" y="150813"/>
            <a:ext cx="6858000" cy="990600"/>
          </a:xfrm>
        </p:spPr>
        <p:txBody>
          <a:bodyPr/>
          <a:lstStyle/>
          <a:p>
            <a:pPr>
              <a:defRPr/>
            </a:pPr>
            <a:r>
              <a:rPr lang="en-US" altLang="en-US" dirty="0">
                <a:solidFill>
                  <a:schemeClr val="accent1">
                    <a:lumMod val="75000"/>
                  </a:schemeClr>
                </a:solidFill>
                <a:ea typeface="ＭＳ Ｐゴシック" panose="020B0600070205080204" pitchFamily="34" charset="-128"/>
              </a:rPr>
              <a:t>Learning online</a:t>
            </a:r>
          </a:p>
        </p:txBody>
      </p:sp>
      <p:sp>
        <p:nvSpPr>
          <p:cNvPr id="14339" name="Content Placeholder 2">
            <a:extLst>
              <a:ext uri="{FF2B5EF4-FFF2-40B4-BE49-F238E27FC236}">
                <a16:creationId xmlns:a16="http://schemas.microsoft.com/office/drawing/2014/main" id="{60D96CEC-D781-4626-88FC-6C484AC67F65}"/>
              </a:ext>
            </a:extLst>
          </p:cNvPr>
          <p:cNvSpPr>
            <a:spLocks noGrp="1" noChangeArrowheads="1"/>
          </p:cNvSpPr>
          <p:nvPr>
            <p:ph idx="1"/>
          </p:nvPr>
        </p:nvSpPr>
        <p:spPr/>
        <p:txBody>
          <a:bodyPr/>
          <a:lstStyle/>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a:defRPr/>
            </a:pPr>
            <a:endParaRPr lang="en-US" altLang="en-US" dirty="0">
              <a:ea typeface="ＭＳ Ｐゴシック" panose="020B0600070205080204" pitchFamily="34" charset="-128"/>
            </a:endParaRPr>
          </a:p>
          <a:p>
            <a:pPr marL="0" indent="0">
              <a:buNone/>
              <a:defRPr/>
            </a:pPr>
            <a:endParaRPr lang="en-US" altLang="en-US" dirty="0">
              <a:ea typeface="ＭＳ Ｐゴシック" panose="020B0600070205080204" pitchFamily="34" charset="-128"/>
            </a:endParaRPr>
          </a:p>
        </p:txBody>
      </p:sp>
      <p:sp>
        <p:nvSpPr>
          <p:cNvPr id="17412" name="Rectangle 2">
            <a:extLst>
              <a:ext uri="{FF2B5EF4-FFF2-40B4-BE49-F238E27FC236}">
                <a16:creationId xmlns:a16="http://schemas.microsoft.com/office/drawing/2014/main" id="{92FD7E2D-1E06-4987-A397-A8ACADCE408A}"/>
              </a:ext>
            </a:extLst>
          </p:cNvPr>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p>
        </p:txBody>
      </p:sp>
      <p:sp>
        <p:nvSpPr>
          <p:cNvPr id="17413" name="Rectangle 3">
            <a:extLst>
              <a:ext uri="{FF2B5EF4-FFF2-40B4-BE49-F238E27FC236}">
                <a16:creationId xmlns:a16="http://schemas.microsoft.com/office/drawing/2014/main" id="{D70E6F82-C582-432A-86D4-A0E736BE362A}"/>
              </a:ext>
            </a:extLst>
          </p:cNvPr>
          <p:cNvSpPr>
            <a:spLocks noChangeArrowheads="1"/>
          </p:cNvSpPr>
          <p:nvPr/>
        </p:nvSpPr>
        <p:spPr bwMode="auto">
          <a:xfrm>
            <a:off x="3124201" y="5772150"/>
            <a:ext cx="4259263"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r>
              <a:rPr lang="en-GB" altLang="en-US" sz="1800">
                <a:latin typeface="Calibri" panose="020F0502020204030204" pitchFamily="34" charset="0"/>
                <a:cs typeface="Times New Roman" panose="02020603050405020304" pitchFamily="18" charset="0"/>
                <a:hlinkClick r:id="rId2"/>
              </a:rPr>
              <a:t>https://www.symbaloo.com/mix/maths117</a:t>
            </a:r>
            <a:endParaRPr lang="en-GB" altLang="en-US" sz="800"/>
          </a:p>
          <a:p>
            <a:pPr>
              <a:spcBef>
                <a:spcPct val="0"/>
              </a:spcBef>
              <a:buFontTx/>
              <a:buNone/>
            </a:pPr>
            <a:endParaRPr lang="en-GB" altLang="en-US" sz="1800"/>
          </a:p>
        </p:txBody>
      </p:sp>
      <p:pic>
        <p:nvPicPr>
          <p:cNvPr id="17414" name="Picture 6">
            <a:extLst>
              <a:ext uri="{FF2B5EF4-FFF2-40B4-BE49-F238E27FC236}">
                <a16:creationId xmlns:a16="http://schemas.microsoft.com/office/drawing/2014/main" id="{6C039B65-5F9A-406E-8756-546B1F25EF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
            <a:extLst>
              <a:ext uri="{FF2B5EF4-FFF2-40B4-BE49-F238E27FC236}">
                <a16:creationId xmlns:a16="http://schemas.microsoft.com/office/drawing/2014/main" id="{FEAA2505-585A-4A10-9603-7625B29C93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4166" t="14427" r="15833" b="7281"/>
          <a:stretch>
            <a:fillRect/>
          </a:stretch>
        </p:blipFill>
        <p:spPr bwMode="auto">
          <a:xfrm>
            <a:off x="2667001" y="1038226"/>
            <a:ext cx="7491413" cy="471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2408718"/>
      </p:ext>
    </p:extLst>
  </p:cSld>
  <p:clrMapOvr>
    <a:masterClrMapping/>
  </p:clrMapOvr>
  <mc:AlternateContent xmlns:mc="http://schemas.openxmlformats.org/markup-compatibility/2006" xmlns:p14="http://schemas.microsoft.com/office/powerpoint/2010/main">
    <mc:Choice Requires="p14">
      <p:transition spd="slow" p14:dur="2000" advTm="18181"/>
    </mc:Choice>
    <mc:Fallback xmlns="">
      <p:transition spd="slow" advTm="1818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3">
            <a:extLst>
              <a:ext uri="{FF2B5EF4-FFF2-40B4-BE49-F238E27FC236}">
                <a16:creationId xmlns:a16="http://schemas.microsoft.com/office/drawing/2014/main" id="{2E86EF06-385A-4CBB-A24B-7613A1EEEA9F}"/>
              </a:ext>
            </a:extLst>
          </p:cNvPr>
          <p:cNvSpPr txBox="1">
            <a:spLocks noChangeArrowheads="1"/>
          </p:cNvSpPr>
          <p:nvPr/>
        </p:nvSpPr>
        <p:spPr bwMode="auto">
          <a:xfrm>
            <a:off x="2743200" y="381001"/>
            <a:ext cx="6330950" cy="70802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defRPr/>
            </a:pPr>
            <a:r>
              <a:rPr lang="en-US" altLang="en-US" sz="4000" b="1" dirty="0">
                <a:solidFill>
                  <a:schemeClr val="accent1">
                    <a:lumMod val="75000"/>
                  </a:schemeClr>
                </a:solidFill>
                <a:latin typeface="+mj-lt"/>
                <a:cs typeface="Times New Roman" panose="02020603050405020304" pitchFamily="18" charset="0"/>
              </a:rPr>
              <a:t>Half Termly Assessments</a:t>
            </a:r>
            <a:endParaRPr lang="en-GB" altLang="en-US" sz="4000" b="1" dirty="0">
              <a:solidFill>
                <a:schemeClr val="accent1">
                  <a:lumMod val="75000"/>
                </a:schemeClr>
              </a:solidFill>
              <a:latin typeface="+mj-lt"/>
              <a:cs typeface="Times New Roman" panose="02020603050405020304" pitchFamily="18" charset="0"/>
            </a:endParaRPr>
          </a:p>
        </p:txBody>
      </p:sp>
      <p:pic>
        <p:nvPicPr>
          <p:cNvPr id="19459" name="Picture 7">
            <a:extLst>
              <a:ext uri="{FF2B5EF4-FFF2-40B4-BE49-F238E27FC236}">
                <a16:creationId xmlns:a16="http://schemas.microsoft.com/office/drawing/2014/main" id="{348AFDB3-7D43-41D2-85F3-D7B80C8EF6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2650" y="5668964"/>
            <a:ext cx="895350"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2">
            <a:extLst>
              <a:ext uri="{FF2B5EF4-FFF2-40B4-BE49-F238E27FC236}">
                <a16:creationId xmlns:a16="http://schemas.microsoft.com/office/drawing/2014/main" id="{2E582104-B6EC-4031-9AD3-1BDAD05C7A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7499" t="24803" r="30763" b="7016"/>
          <a:stretch>
            <a:fillRect/>
          </a:stretch>
        </p:blipFill>
        <p:spPr bwMode="auto">
          <a:xfrm>
            <a:off x="3124200" y="1371600"/>
            <a:ext cx="5310188"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057905"/>
      </p:ext>
    </p:extLst>
  </p:cSld>
  <p:clrMapOvr>
    <a:masterClrMapping/>
  </p:clrMapOvr>
  <mc:AlternateContent xmlns:mc="http://schemas.openxmlformats.org/markup-compatibility/2006" xmlns:p14="http://schemas.microsoft.com/office/powerpoint/2010/main">
    <mc:Choice Requires="p14">
      <p:transition spd="slow" p14:dur="2000" advTm="20251"/>
    </mc:Choice>
    <mc:Fallback xmlns="">
      <p:transition spd="slow" advTm="202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4E2E405C-7943-4932-A155-536BD6997C52}"/>
              </a:ext>
            </a:extLst>
          </p:cNvPr>
          <p:cNvSpPr>
            <a:spLocks noGrp="1" noChangeArrowheads="1"/>
          </p:cNvSpPr>
          <p:nvPr>
            <p:ph type="title"/>
          </p:nvPr>
        </p:nvSpPr>
        <p:spPr>
          <a:xfrm>
            <a:off x="2895600" y="227013"/>
            <a:ext cx="6858000" cy="990600"/>
          </a:xfrm>
        </p:spPr>
        <p:txBody>
          <a:bodyPr/>
          <a:lstStyle/>
          <a:p>
            <a:pPr>
              <a:defRPr/>
            </a:pPr>
            <a:r>
              <a:rPr lang="en-US" altLang="en-US" dirty="0" err="1">
                <a:solidFill>
                  <a:schemeClr val="accent1">
                    <a:lumMod val="75000"/>
                  </a:schemeClr>
                </a:solidFill>
                <a:ea typeface="ＭＳ Ｐゴシック" panose="020B0600070205080204" pitchFamily="34" charset="-128"/>
              </a:rPr>
              <a:t>Mathswatch</a:t>
            </a:r>
            <a:endParaRPr lang="en-US" altLang="en-US" dirty="0">
              <a:solidFill>
                <a:schemeClr val="accent1">
                  <a:lumMod val="75000"/>
                </a:schemeClr>
              </a:solidFill>
              <a:ea typeface="ＭＳ Ｐゴシック" panose="020B0600070205080204" pitchFamily="34" charset="-128"/>
            </a:endParaRPr>
          </a:p>
        </p:txBody>
      </p:sp>
      <p:sp>
        <p:nvSpPr>
          <p:cNvPr id="20483" name="Content Placeholder 2">
            <a:extLst>
              <a:ext uri="{FF2B5EF4-FFF2-40B4-BE49-F238E27FC236}">
                <a16:creationId xmlns:a16="http://schemas.microsoft.com/office/drawing/2014/main" id="{98F1308E-0966-45C3-9F59-FE1641A8534A}"/>
              </a:ext>
            </a:extLst>
          </p:cNvPr>
          <p:cNvSpPr>
            <a:spLocks noGrp="1" noChangeArrowheads="1"/>
          </p:cNvSpPr>
          <p:nvPr>
            <p:ph idx="1"/>
          </p:nvPr>
        </p:nvSpPr>
        <p:spPr/>
        <p:txBody>
          <a:bodyPr/>
          <a:lstStyle/>
          <a:p>
            <a:endParaRPr lang="en-US" altLang="en-US">
              <a:ea typeface="ＭＳ Ｐゴシック" panose="020B0600070205080204" pitchFamily="34" charset="-128"/>
            </a:endParaRPr>
          </a:p>
        </p:txBody>
      </p:sp>
      <p:pic>
        <p:nvPicPr>
          <p:cNvPr id="20484" name="Picture 2">
            <a:extLst>
              <a:ext uri="{FF2B5EF4-FFF2-40B4-BE49-F238E27FC236}">
                <a16:creationId xmlns:a16="http://schemas.microsoft.com/office/drawing/2014/main" id="{E6041A77-2D68-4119-97D5-3F8FD4764D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897" t="14455" r="23880" b="5315"/>
          <a:stretch>
            <a:fillRect/>
          </a:stretch>
        </p:blipFill>
        <p:spPr bwMode="auto">
          <a:xfrm>
            <a:off x="3021013" y="1344613"/>
            <a:ext cx="6837362"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5" name="Picture 4">
            <a:extLst>
              <a:ext uri="{FF2B5EF4-FFF2-40B4-BE49-F238E27FC236}">
                <a16:creationId xmlns:a16="http://schemas.microsoft.com/office/drawing/2014/main" id="{4E270E0D-DD0C-4C20-A02E-5C0AD0EB0D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4426370"/>
      </p:ext>
    </p:extLst>
  </p:cSld>
  <p:clrMapOvr>
    <a:masterClrMapping/>
  </p:clrMapOvr>
  <mc:AlternateContent xmlns:mc="http://schemas.openxmlformats.org/markup-compatibility/2006" xmlns:p14="http://schemas.microsoft.com/office/powerpoint/2010/main">
    <mc:Choice Requires="p14">
      <p:transition spd="slow" p14:dur="2000" advTm="22892"/>
    </mc:Choice>
    <mc:Fallback xmlns="">
      <p:transition spd="slow" advTm="2289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675A2B5F-AB03-4B43-864A-5A37CD58C270}"/>
              </a:ext>
            </a:extLst>
          </p:cNvPr>
          <p:cNvSpPr>
            <a:spLocks noGrp="1" noChangeArrowheads="1"/>
          </p:cNvSpPr>
          <p:nvPr>
            <p:ph type="title"/>
          </p:nvPr>
        </p:nvSpPr>
        <p:spPr/>
        <p:txBody>
          <a:bodyPr/>
          <a:lstStyle/>
          <a:p>
            <a:endParaRPr lang="en-US" altLang="en-US">
              <a:ea typeface="ＭＳ Ｐゴシック" panose="020B0600070205080204" pitchFamily="34" charset="-128"/>
            </a:endParaRPr>
          </a:p>
        </p:txBody>
      </p:sp>
      <p:pic>
        <p:nvPicPr>
          <p:cNvPr id="21507" name="Picture 2">
            <a:extLst>
              <a:ext uri="{FF2B5EF4-FFF2-40B4-BE49-F238E27FC236}">
                <a16:creationId xmlns:a16="http://schemas.microsoft.com/office/drawing/2014/main" id="{09CBDEE6-697A-4D3A-9A3C-252F595634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21103" t="17120" r="23090" b="19176"/>
          <a:stretch>
            <a:fillRect/>
          </a:stretch>
        </p:blipFill>
        <p:spPr>
          <a:xfrm>
            <a:off x="2743200" y="990600"/>
            <a:ext cx="7361238" cy="47244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8" name="Picture 3">
            <a:extLst>
              <a:ext uri="{FF2B5EF4-FFF2-40B4-BE49-F238E27FC236}">
                <a16:creationId xmlns:a16="http://schemas.microsoft.com/office/drawing/2014/main" id="{BE03382E-AAC7-471B-91FD-908B682D00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518009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FF9111FC-215D-49B0-A77C-6642E109AE2E}"/>
              </a:ext>
            </a:extLst>
          </p:cNvPr>
          <p:cNvSpPr>
            <a:spLocks noGrp="1" noChangeArrowheads="1"/>
          </p:cNvSpPr>
          <p:nvPr>
            <p:ph type="title"/>
          </p:nvPr>
        </p:nvSpPr>
        <p:spPr/>
        <p:txBody>
          <a:bodyPr/>
          <a:lstStyle/>
          <a:p>
            <a:r>
              <a:rPr lang="en-US" altLang="en-US">
                <a:ea typeface="ＭＳ Ｐゴシック" panose="020B0600070205080204" pitchFamily="34" charset="-128"/>
              </a:rPr>
              <a:t>Revision Cards</a:t>
            </a:r>
            <a:endParaRPr lang="en-GB" altLang="en-US">
              <a:ea typeface="ＭＳ Ｐゴシック" panose="020B0600070205080204" pitchFamily="34" charset="-128"/>
            </a:endParaRPr>
          </a:p>
        </p:txBody>
      </p:sp>
      <p:sp>
        <p:nvSpPr>
          <p:cNvPr id="22531" name="Content Placeholder 2">
            <a:extLst>
              <a:ext uri="{FF2B5EF4-FFF2-40B4-BE49-F238E27FC236}">
                <a16:creationId xmlns:a16="http://schemas.microsoft.com/office/drawing/2014/main" id="{D385971D-CF8D-47B3-A59C-1B75DFB3BAE5}"/>
              </a:ext>
            </a:extLst>
          </p:cNvPr>
          <p:cNvSpPr>
            <a:spLocks noGrp="1" noChangeArrowheads="1"/>
          </p:cNvSpPr>
          <p:nvPr>
            <p:ph idx="1"/>
          </p:nvPr>
        </p:nvSpPr>
        <p:spPr/>
        <p:txBody>
          <a:bodyPr/>
          <a:lstStyle/>
          <a:p>
            <a:r>
              <a:rPr lang="en-US" altLang="en-US" sz="2800" dirty="0">
                <a:ea typeface="ＭＳ Ｐゴシック" panose="020B0600070205080204" pitchFamily="34" charset="-128"/>
              </a:rPr>
              <a:t>Blank ones </a:t>
            </a:r>
          </a:p>
          <a:p>
            <a:r>
              <a:rPr lang="en-US" altLang="en-US" sz="2800" dirty="0">
                <a:ea typeface="ＭＳ Ｐゴシック" panose="020B0600070205080204" pitchFamily="34" charset="-128"/>
              </a:rPr>
              <a:t>Corbett </a:t>
            </a:r>
            <a:r>
              <a:rPr lang="en-US" altLang="en-US" sz="2800" dirty="0" err="1">
                <a:ea typeface="ＭＳ Ｐゴシック" panose="020B0600070205080204" pitchFamily="34" charset="-128"/>
              </a:rPr>
              <a:t>Maths</a:t>
            </a:r>
            <a:endParaRPr lang="en-US" altLang="en-US" sz="2800" dirty="0">
              <a:ea typeface="ＭＳ Ｐゴシック" panose="020B0600070205080204" pitchFamily="34" charset="-128"/>
            </a:endParaRPr>
          </a:p>
          <a:p>
            <a:endParaRPr lang="en-GB" altLang="en-US" dirty="0">
              <a:ea typeface="ＭＳ Ｐゴシック" panose="020B0600070205080204" pitchFamily="34" charset="-128"/>
            </a:endParaRPr>
          </a:p>
        </p:txBody>
      </p:sp>
      <p:pic>
        <p:nvPicPr>
          <p:cNvPr id="22532" name="Picture 3">
            <a:extLst>
              <a:ext uri="{FF2B5EF4-FFF2-40B4-BE49-F238E27FC236}">
                <a16:creationId xmlns:a16="http://schemas.microsoft.com/office/drawing/2014/main" id="{3BD0A7FB-3540-4095-BE4E-98ECFECB2F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999" t="7912" r="39166" b="20357"/>
          <a:stretch>
            <a:fillRect/>
          </a:stretch>
        </p:blipFill>
        <p:spPr bwMode="auto">
          <a:xfrm>
            <a:off x="6096000" y="2362201"/>
            <a:ext cx="4191000" cy="368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4">
            <a:extLst>
              <a:ext uri="{FF2B5EF4-FFF2-40B4-BE49-F238E27FC236}">
                <a16:creationId xmlns:a16="http://schemas.microsoft.com/office/drawing/2014/main" id="{89896A07-DE98-4905-8BB2-63038C33FC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817796"/>
      </p:ext>
    </p:extLst>
  </p:cSld>
  <p:clrMapOvr>
    <a:masterClrMapping/>
  </p:clrMapOvr>
  <mc:AlternateContent xmlns:mc="http://schemas.openxmlformats.org/markup-compatibility/2006" xmlns:p14="http://schemas.microsoft.com/office/powerpoint/2010/main">
    <mc:Choice Requires="p14">
      <p:transition spd="slow" p14:dur="2000" advTm="13984"/>
    </mc:Choice>
    <mc:Fallback xmlns="">
      <p:transition spd="slow" advTm="139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a:extLst>
              <a:ext uri="{FF2B5EF4-FFF2-40B4-BE49-F238E27FC236}">
                <a16:creationId xmlns:a16="http://schemas.microsoft.com/office/drawing/2014/main" id="{97429BDF-C66B-4590-9B7C-6A104D0C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6550" y="685801"/>
            <a:ext cx="2160588"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Box 7">
            <a:extLst>
              <a:ext uri="{FF2B5EF4-FFF2-40B4-BE49-F238E27FC236}">
                <a16:creationId xmlns:a16="http://schemas.microsoft.com/office/drawing/2014/main" id="{B164907D-2CE7-42BD-8AED-4FE3935ABBCA}"/>
              </a:ext>
            </a:extLst>
          </p:cNvPr>
          <p:cNvSpPr txBox="1">
            <a:spLocks noChangeArrowheads="1"/>
          </p:cNvSpPr>
          <p:nvPr/>
        </p:nvSpPr>
        <p:spPr bwMode="auto">
          <a:xfrm>
            <a:off x="5800726" y="5329239"/>
            <a:ext cx="36353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3000" b="1"/>
          </a:p>
        </p:txBody>
      </p:sp>
      <p:sp>
        <p:nvSpPr>
          <p:cNvPr id="23556" name="TextBox 8">
            <a:extLst>
              <a:ext uri="{FF2B5EF4-FFF2-40B4-BE49-F238E27FC236}">
                <a16:creationId xmlns:a16="http://schemas.microsoft.com/office/drawing/2014/main" id="{14E3973B-8DEE-4684-B3EC-5062666EEAA3}"/>
              </a:ext>
            </a:extLst>
          </p:cNvPr>
          <p:cNvSpPr txBox="1">
            <a:spLocks noChangeArrowheads="1"/>
          </p:cNvSpPr>
          <p:nvPr/>
        </p:nvSpPr>
        <p:spPr bwMode="auto">
          <a:xfrm>
            <a:off x="1731964" y="5143501"/>
            <a:ext cx="444817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GB" altLang="en-US" sz="3000" b="1" dirty="0"/>
              <a:t>     CASIO fx-83GT X</a:t>
            </a:r>
          </a:p>
          <a:p>
            <a:pPr algn="ctr" eaLnBrk="1" hangingPunct="1">
              <a:spcBef>
                <a:spcPct val="0"/>
              </a:spcBef>
              <a:buFontTx/>
              <a:buNone/>
            </a:pPr>
            <a:r>
              <a:rPr lang="en-GB" altLang="en-US" sz="3000" b="1" dirty="0"/>
              <a:t>£11 -£16</a:t>
            </a:r>
          </a:p>
        </p:txBody>
      </p:sp>
      <p:pic>
        <p:nvPicPr>
          <p:cNvPr id="23557" name="Picture 10">
            <a:extLst>
              <a:ext uri="{FF2B5EF4-FFF2-40B4-BE49-F238E27FC236}">
                <a16:creationId xmlns:a16="http://schemas.microsoft.com/office/drawing/2014/main" id="{A25DAE4D-6AB0-4BAB-8AFC-BF0B99FDC9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2">
            <a:extLst>
              <a:ext uri="{FF2B5EF4-FFF2-40B4-BE49-F238E27FC236}">
                <a16:creationId xmlns:a16="http://schemas.microsoft.com/office/drawing/2014/main" id="{A7FE8BC5-2B67-4ABF-8894-080EA51EB8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1667" t="20361" r="46667" b="17392"/>
          <a:stretch>
            <a:fillRect/>
          </a:stretch>
        </p:blipFill>
        <p:spPr bwMode="auto">
          <a:xfrm>
            <a:off x="6594475" y="747714"/>
            <a:ext cx="2438400" cy="393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TextBox 8">
            <a:extLst>
              <a:ext uri="{FF2B5EF4-FFF2-40B4-BE49-F238E27FC236}">
                <a16:creationId xmlns:a16="http://schemas.microsoft.com/office/drawing/2014/main" id="{34079730-2EE7-43F4-8B30-46FDF03EFB4C}"/>
              </a:ext>
            </a:extLst>
          </p:cNvPr>
          <p:cNvSpPr txBox="1">
            <a:spLocks noChangeArrowheads="1"/>
          </p:cNvSpPr>
          <p:nvPr/>
        </p:nvSpPr>
        <p:spPr bwMode="auto">
          <a:xfrm>
            <a:off x="5589589" y="5059363"/>
            <a:ext cx="444817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GB" altLang="en-US" sz="3000" b="1" dirty="0"/>
              <a:t>     CASIO fx-991 CW</a:t>
            </a:r>
          </a:p>
          <a:p>
            <a:pPr algn="ctr" eaLnBrk="1" hangingPunct="1">
              <a:spcBef>
                <a:spcPct val="0"/>
              </a:spcBef>
              <a:buFontTx/>
              <a:buNone/>
            </a:pPr>
            <a:r>
              <a:rPr lang="en-GB" altLang="en-US" sz="3000" b="1" dirty="0"/>
              <a:t>RRP £35</a:t>
            </a:r>
          </a:p>
          <a:p>
            <a:pPr algn="ctr" eaLnBrk="1" hangingPunct="1">
              <a:spcBef>
                <a:spcPct val="0"/>
              </a:spcBef>
              <a:buFontTx/>
              <a:buNone/>
            </a:pPr>
            <a:endParaRPr lang="en-GB" altLang="en-US" sz="3000" b="1" dirty="0"/>
          </a:p>
        </p:txBody>
      </p:sp>
    </p:spTree>
    <p:extLst>
      <p:ext uri="{BB962C8B-B14F-4D97-AF65-F5344CB8AC3E}">
        <p14:creationId xmlns:p14="http://schemas.microsoft.com/office/powerpoint/2010/main" val="373686347"/>
      </p:ext>
    </p:extLst>
  </p:cSld>
  <p:clrMapOvr>
    <a:masterClrMapping/>
  </p:clrMapOvr>
  <mc:AlternateContent xmlns:mc="http://schemas.openxmlformats.org/markup-compatibility/2006" xmlns:p14="http://schemas.microsoft.com/office/powerpoint/2010/main">
    <mc:Choice Requires="p14">
      <p:transition spd="slow" p14:dur="2000" advTm="34715"/>
    </mc:Choice>
    <mc:Fallback xmlns="">
      <p:transition spd="slow" advTm="3471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
            <a:extLst>
              <a:ext uri="{FF2B5EF4-FFF2-40B4-BE49-F238E27FC236}">
                <a16:creationId xmlns:a16="http://schemas.microsoft.com/office/drawing/2014/main" id="{53F13872-5175-47BA-8D08-48BB508C29DA}"/>
              </a:ext>
            </a:extLst>
          </p:cNvPr>
          <p:cNvSpPr txBox="1">
            <a:spLocks noChangeArrowheads="1"/>
          </p:cNvSpPr>
          <p:nvPr/>
        </p:nvSpPr>
        <p:spPr bwMode="auto">
          <a:xfrm>
            <a:off x="3051175" y="1135064"/>
            <a:ext cx="633095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GB" altLang="en-US" sz="3000" u="sng">
                <a:latin typeface="Times New Roman" panose="02020603050405020304" pitchFamily="18" charset="0"/>
                <a:cs typeface="Times New Roman" panose="02020603050405020304" pitchFamily="18" charset="0"/>
              </a:rPr>
              <a:t>Other equipment</a:t>
            </a:r>
            <a:endParaRPr lang="en-GB" altLang="en-US" sz="3000">
              <a:latin typeface="Times New Roman" panose="02020603050405020304" pitchFamily="18" charset="0"/>
              <a:cs typeface="Times New Roman" panose="02020603050405020304" pitchFamily="18" charset="0"/>
            </a:endParaRPr>
          </a:p>
        </p:txBody>
      </p:sp>
      <p:pic>
        <p:nvPicPr>
          <p:cNvPr id="24579" name="Picture 2">
            <a:extLst>
              <a:ext uri="{FF2B5EF4-FFF2-40B4-BE49-F238E27FC236}">
                <a16:creationId xmlns:a16="http://schemas.microsoft.com/office/drawing/2014/main" id="{2CC49B80-5E9B-4EFE-9F0C-C2B2E21D7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1863" y="1843089"/>
            <a:ext cx="3149600"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3">
            <a:extLst>
              <a:ext uri="{FF2B5EF4-FFF2-40B4-BE49-F238E27FC236}">
                <a16:creationId xmlns:a16="http://schemas.microsoft.com/office/drawing/2014/main" id="{F8A0337E-DA4E-472F-A187-DA0D1C0301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8588" y="3668713"/>
            <a:ext cx="1604962" cy="160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4">
            <a:extLst>
              <a:ext uri="{FF2B5EF4-FFF2-40B4-BE49-F238E27FC236}">
                <a16:creationId xmlns:a16="http://schemas.microsoft.com/office/drawing/2014/main" id="{FFA0A16C-AD55-44FC-AEC6-695F0849FD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8351" y="2146300"/>
            <a:ext cx="2500313"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5">
            <a:extLst>
              <a:ext uri="{FF2B5EF4-FFF2-40B4-BE49-F238E27FC236}">
                <a16:creationId xmlns:a16="http://schemas.microsoft.com/office/drawing/2014/main" id="{AF046FF8-EF09-449F-A38F-4EDA4E1D15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0113" y="1655763"/>
            <a:ext cx="2354262" cy="235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6">
            <a:extLst>
              <a:ext uri="{FF2B5EF4-FFF2-40B4-BE49-F238E27FC236}">
                <a16:creationId xmlns:a16="http://schemas.microsoft.com/office/drawing/2014/main" id="{0AFC627A-B754-40C9-A763-7287BD405F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28989" y="4010026"/>
            <a:ext cx="1698625"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8">
            <a:extLst>
              <a:ext uri="{FF2B5EF4-FFF2-40B4-BE49-F238E27FC236}">
                <a16:creationId xmlns:a16="http://schemas.microsoft.com/office/drawing/2014/main" id="{B31A1B9F-F82A-4E7F-ACFB-D18DD27A8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6187687"/>
      </p:ext>
    </p:extLst>
  </p:cSld>
  <p:clrMapOvr>
    <a:masterClrMapping/>
  </p:clrMapOvr>
  <mc:AlternateContent xmlns:mc="http://schemas.openxmlformats.org/markup-compatibility/2006" xmlns:p14="http://schemas.microsoft.com/office/powerpoint/2010/main">
    <mc:Choice Requires="p14">
      <p:transition spd="slow" p14:dur="2000" advTm="7760"/>
    </mc:Choice>
    <mc:Fallback xmlns="">
      <p:transition spd="slow" advTm="776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3">
            <a:extLst>
              <a:ext uri="{FF2B5EF4-FFF2-40B4-BE49-F238E27FC236}">
                <a16:creationId xmlns:a16="http://schemas.microsoft.com/office/drawing/2014/main" id="{C1790D08-8C37-4566-A671-28EA4F15AD63}"/>
              </a:ext>
            </a:extLst>
          </p:cNvPr>
          <p:cNvSpPr txBox="1">
            <a:spLocks noChangeArrowheads="1"/>
          </p:cNvSpPr>
          <p:nvPr/>
        </p:nvSpPr>
        <p:spPr bwMode="auto">
          <a:xfrm>
            <a:off x="1670050" y="252414"/>
            <a:ext cx="8534400" cy="70802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defRPr/>
            </a:pPr>
            <a:r>
              <a:rPr lang="en-GB" altLang="en-US" sz="4000" dirty="0">
                <a:solidFill>
                  <a:schemeClr val="accent1">
                    <a:lumMod val="75000"/>
                  </a:schemeClr>
                </a:solidFill>
                <a:latin typeface="Arial Rounded MT Bold" panose="020F0704030504030204" pitchFamily="34" charset="0"/>
              </a:rPr>
              <a:t>Study Tips for Pupils…</a:t>
            </a:r>
            <a:endParaRPr lang="en-GB" altLang="en-US" sz="40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3D826C2-1930-4C7B-9C16-ACA49E72FCB9}"/>
              </a:ext>
            </a:extLst>
          </p:cNvPr>
          <p:cNvSpPr txBox="1"/>
          <p:nvPr/>
        </p:nvSpPr>
        <p:spPr>
          <a:xfrm>
            <a:off x="2879725" y="1417638"/>
            <a:ext cx="5754688" cy="646112"/>
          </a:xfrm>
          <a:prstGeom prst="rect">
            <a:avLst/>
          </a:prstGeom>
          <a:noFill/>
        </p:spPr>
        <p:txBody>
          <a:bodyPr>
            <a:spAutoFit/>
          </a:bodyPr>
          <a:lstStyle/>
          <a:p>
            <a:pPr marL="257175" indent="-257175">
              <a:buFont typeface="Wingdings" panose="05000000000000000000" pitchFamily="2" charset="2"/>
              <a:buChar char="§"/>
              <a:defRPr/>
            </a:pPr>
            <a:r>
              <a:rPr lang="en-GB" dirty="0">
                <a:solidFill>
                  <a:srgbClr val="000066"/>
                </a:solidFill>
              </a:rPr>
              <a:t>Do not revise for more than 1 hour without taking a 5-10 minute break.  Stay hydrated and drink water.</a:t>
            </a:r>
          </a:p>
        </p:txBody>
      </p:sp>
      <p:sp>
        <p:nvSpPr>
          <p:cNvPr id="25604" name="TextBox 5">
            <a:extLst>
              <a:ext uri="{FF2B5EF4-FFF2-40B4-BE49-F238E27FC236}">
                <a16:creationId xmlns:a16="http://schemas.microsoft.com/office/drawing/2014/main" id="{C9CCFCD7-D77C-4105-AF46-0464DBE386AC}"/>
              </a:ext>
            </a:extLst>
          </p:cNvPr>
          <p:cNvSpPr txBox="1">
            <a:spLocks noChangeArrowheads="1"/>
          </p:cNvSpPr>
          <p:nvPr/>
        </p:nvSpPr>
        <p:spPr bwMode="auto">
          <a:xfrm>
            <a:off x="2879726" y="2165351"/>
            <a:ext cx="69881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Stay focused.  Hours can be easily wasted on social networks and mobile phones. Revise when you are most alert.</a:t>
            </a:r>
          </a:p>
        </p:txBody>
      </p:sp>
      <p:sp>
        <p:nvSpPr>
          <p:cNvPr id="25605" name="TextBox 6">
            <a:extLst>
              <a:ext uri="{FF2B5EF4-FFF2-40B4-BE49-F238E27FC236}">
                <a16:creationId xmlns:a16="http://schemas.microsoft.com/office/drawing/2014/main" id="{228BEC63-1996-4FCF-B829-58FC8BD87B91}"/>
              </a:ext>
            </a:extLst>
          </p:cNvPr>
          <p:cNvSpPr txBox="1">
            <a:spLocks noChangeArrowheads="1"/>
          </p:cNvSpPr>
          <p:nvPr/>
        </p:nvSpPr>
        <p:spPr bwMode="auto">
          <a:xfrm>
            <a:off x="2879726" y="2906714"/>
            <a:ext cx="5934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Plan to revise specific topics.</a:t>
            </a:r>
          </a:p>
        </p:txBody>
      </p:sp>
      <p:sp>
        <p:nvSpPr>
          <p:cNvPr id="25606" name="TextBox 7">
            <a:extLst>
              <a:ext uri="{FF2B5EF4-FFF2-40B4-BE49-F238E27FC236}">
                <a16:creationId xmlns:a16="http://schemas.microsoft.com/office/drawing/2014/main" id="{C2F41DBA-A9B6-4603-A859-092B9A0BB00C}"/>
              </a:ext>
            </a:extLst>
          </p:cNvPr>
          <p:cNvSpPr txBox="1">
            <a:spLocks noChangeArrowheads="1"/>
          </p:cNvSpPr>
          <p:nvPr/>
        </p:nvSpPr>
        <p:spPr bwMode="auto">
          <a:xfrm>
            <a:off x="2879726" y="3378200"/>
            <a:ext cx="59340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dirty="0">
                <a:solidFill>
                  <a:srgbClr val="000066"/>
                </a:solidFill>
              </a:rPr>
              <a:t>Target difficult topics and do not avoid them.  </a:t>
            </a:r>
          </a:p>
          <a:p>
            <a:pPr eaLnBrk="1" hangingPunct="1">
              <a:spcBef>
                <a:spcPct val="0"/>
              </a:spcBef>
              <a:buFont typeface="Wingdings" panose="05000000000000000000" pitchFamily="2" charset="2"/>
              <a:buChar char="§"/>
            </a:pPr>
            <a:endParaRPr lang="en-GB" altLang="en-US" sz="1800" dirty="0">
              <a:solidFill>
                <a:srgbClr val="000066"/>
              </a:solidFill>
            </a:endParaRPr>
          </a:p>
          <a:p>
            <a:pPr eaLnBrk="1" hangingPunct="1">
              <a:spcBef>
                <a:spcPct val="0"/>
              </a:spcBef>
              <a:buFont typeface="Wingdings" panose="05000000000000000000" pitchFamily="2" charset="2"/>
              <a:buChar char="§"/>
            </a:pPr>
            <a:r>
              <a:rPr lang="en-GB" altLang="en-US" sz="1800" dirty="0">
                <a:solidFill>
                  <a:srgbClr val="000066"/>
                </a:solidFill>
              </a:rPr>
              <a:t>Have a revision area at home</a:t>
            </a:r>
            <a:r>
              <a:rPr lang="en-GB" altLang="en-US" sz="1800" dirty="0"/>
              <a:t>.</a:t>
            </a:r>
          </a:p>
        </p:txBody>
      </p:sp>
      <p:sp>
        <p:nvSpPr>
          <p:cNvPr id="25607" name="TextBox 9">
            <a:extLst>
              <a:ext uri="{FF2B5EF4-FFF2-40B4-BE49-F238E27FC236}">
                <a16:creationId xmlns:a16="http://schemas.microsoft.com/office/drawing/2014/main" id="{978412A8-A449-4BC4-B6C0-FD0E47704D7F}"/>
              </a:ext>
            </a:extLst>
          </p:cNvPr>
          <p:cNvSpPr txBox="1">
            <a:spLocks noChangeArrowheads="1"/>
          </p:cNvSpPr>
          <p:nvPr/>
        </p:nvSpPr>
        <p:spPr bwMode="auto">
          <a:xfrm>
            <a:off x="2879726" y="4318496"/>
            <a:ext cx="5934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Motivate yourself.  Find a reason to want to succeed</a:t>
            </a:r>
            <a:r>
              <a:rPr lang="en-GB" altLang="en-US" sz="1800"/>
              <a:t>.</a:t>
            </a:r>
          </a:p>
        </p:txBody>
      </p:sp>
      <p:sp>
        <p:nvSpPr>
          <p:cNvPr id="25608" name="TextBox 10">
            <a:extLst>
              <a:ext uri="{FF2B5EF4-FFF2-40B4-BE49-F238E27FC236}">
                <a16:creationId xmlns:a16="http://schemas.microsoft.com/office/drawing/2014/main" id="{2B8ADD5D-0282-48FA-BBF9-BF21185B9245}"/>
              </a:ext>
            </a:extLst>
          </p:cNvPr>
          <p:cNvSpPr txBox="1">
            <a:spLocks noChangeArrowheads="1"/>
          </p:cNvSpPr>
          <p:nvPr/>
        </p:nvSpPr>
        <p:spPr bwMode="auto">
          <a:xfrm>
            <a:off x="2879726" y="4703763"/>
            <a:ext cx="59340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dirty="0">
                <a:solidFill>
                  <a:srgbClr val="000066"/>
                </a:solidFill>
              </a:rPr>
              <a:t>Answer questions from past papers, Maths DIY has great resources</a:t>
            </a:r>
          </a:p>
          <a:p>
            <a:pPr eaLnBrk="1" hangingPunct="1">
              <a:spcBef>
                <a:spcPct val="0"/>
              </a:spcBef>
              <a:buFont typeface="Wingdings" panose="05000000000000000000" pitchFamily="2" charset="2"/>
              <a:buChar char="§"/>
            </a:pPr>
            <a:r>
              <a:rPr lang="en-GB" altLang="en-US" sz="1800" dirty="0">
                <a:solidFill>
                  <a:srgbClr val="000066"/>
                </a:solidFill>
              </a:rPr>
              <a:t>Make your own papers on WJEC exam builder.</a:t>
            </a:r>
          </a:p>
        </p:txBody>
      </p:sp>
      <p:sp>
        <p:nvSpPr>
          <p:cNvPr id="25609" name="TextBox 11">
            <a:extLst>
              <a:ext uri="{FF2B5EF4-FFF2-40B4-BE49-F238E27FC236}">
                <a16:creationId xmlns:a16="http://schemas.microsoft.com/office/drawing/2014/main" id="{3697A66E-D79C-42D4-A85C-510664634820}"/>
              </a:ext>
            </a:extLst>
          </p:cNvPr>
          <p:cNvSpPr txBox="1">
            <a:spLocks noChangeArrowheads="1"/>
          </p:cNvSpPr>
          <p:nvPr/>
        </p:nvSpPr>
        <p:spPr bwMode="auto">
          <a:xfrm>
            <a:off x="2879726" y="5630864"/>
            <a:ext cx="71786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 typeface="Wingdings" panose="05000000000000000000" pitchFamily="2" charset="2"/>
              <a:buChar char="§"/>
            </a:pPr>
            <a:r>
              <a:rPr lang="en-GB" altLang="en-US" sz="1800">
                <a:solidFill>
                  <a:srgbClr val="000066"/>
                </a:solidFill>
              </a:rPr>
              <a:t>Don’t leave revision until last minute. Eat properly. Sleep          properly.</a:t>
            </a:r>
          </a:p>
          <a:p>
            <a:pPr eaLnBrk="1" hangingPunct="1">
              <a:spcBef>
                <a:spcPct val="0"/>
              </a:spcBef>
              <a:buFont typeface="Wingdings" panose="05000000000000000000" pitchFamily="2" charset="2"/>
              <a:buChar char="§"/>
            </a:pPr>
            <a:r>
              <a:rPr lang="en-GB" altLang="en-US" sz="1800">
                <a:solidFill>
                  <a:srgbClr val="000066"/>
                </a:solidFill>
              </a:rPr>
              <a:t>Enjoy it!!</a:t>
            </a:r>
          </a:p>
        </p:txBody>
      </p:sp>
      <p:pic>
        <p:nvPicPr>
          <p:cNvPr id="25610" name="Picture 13">
            <a:extLst>
              <a:ext uri="{FF2B5EF4-FFF2-40B4-BE49-F238E27FC236}">
                <a16:creationId xmlns:a16="http://schemas.microsoft.com/office/drawing/2014/main" id="{91C1D138-0D94-4E01-9911-FDF373B8E3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1064" y="5635626"/>
            <a:ext cx="896937"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2780013"/>
      </p:ext>
    </p:extLst>
  </p:cSld>
  <p:clrMapOvr>
    <a:masterClrMapping/>
  </p:clrMapOvr>
  <mc:AlternateContent xmlns:mc="http://schemas.openxmlformats.org/markup-compatibility/2006" xmlns:p14="http://schemas.microsoft.com/office/powerpoint/2010/main">
    <mc:Choice Requires="p14">
      <p:transition spd="slow" p14:dur="2000" advTm="9055"/>
    </mc:Choice>
    <mc:Fallback xmlns="">
      <p:transition spd="slow" advTm="905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D9F5E50D-FA8A-47A9-9844-B22BE564D31A}"/>
              </a:ext>
            </a:extLst>
          </p:cNvPr>
          <p:cNvSpPr>
            <a:spLocks noGrp="1" noChangeArrowheads="1"/>
          </p:cNvSpPr>
          <p:nvPr>
            <p:ph type="title"/>
          </p:nvPr>
        </p:nvSpPr>
        <p:spPr>
          <a:xfrm>
            <a:off x="2895600" y="152400"/>
            <a:ext cx="6858000" cy="990600"/>
          </a:xfrm>
        </p:spPr>
        <p:txBody>
          <a:bodyPr/>
          <a:lstStyle/>
          <a:p>
            <a:pPr eaLnBrk="1" hangingPunct="1">
              <a:defRPr/>
            </a:pPr>
            <a:r>
              <a:rPr lang="en-GB" altLang="en-US" dirty="0">
                <a:solidFill>
                  <a:schemeClr val="accent1">
                    <a:lumMod val="75000"/>
                  </a:schemeClr>
                </a:solidFill>
                <a:latin typeface="Arial Rounded MT Bold" panose="020F0704030504030204" pitchFamily="34" charset="0"/>
                <a:ea typeface="ＭＳ Ｐゴシック" panose="020B0600070205080204" pitchFamily="34" charset="-128"/>
              </a:rPr>
              <a:t>Parents can…</a:t>
            </a:r>
          </a:p>
        </p:txBody>
      </p:sp>
      <p:sp>
        <p:nvSpPr>
          <p:cNvPr id="29699" name="Rectangle 3">
            <a:extLst>
              <a:ext uri="{FF2B5EF4-FFF2-40B4-BE49-F238E27FC236}">
                <a16:creationId xmlns:a16="http://schemas.microsoft.com/office/drawing/2014/main" id="{703AEF6E-F3C4-4AC1-B21D-A6AED10C5985}"/>
              </a:ext>
            </a:extLst>
          </p:cNvPr>
          <p:cNvSpPr>
            <a:spLocks noGrp="1" noChangeArrowheads="1"/>
          </p:cNvSpPr>
          <p:nvPr>
            <p:ph type="body" idx="1"/>
          </p:nvPr>
        </p:nvSpPr>
        <p:spPr>
          <a:xfrm>
            <a:off x="3124200" y="1219200"/>
            <a:ext cx="6934200" cy="4953000"/>
          </a:xfrm>
        </p:spPr>
        <p:txBody>
          <a:bodyPr/>
          <a:lstStyle/>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Ensure students complete all homework tasks on time</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Ensure students attend revision sessions</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Ensure students have all materials needed for a successful revision programme</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Reward/praise students for their hard work</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Help them learn their formulas’!!</a:t>
            </a:r>
          </a:p>
          <a:p>
            <a:pPr eaLnBrk="1" hangingPunct="1">
              <a:lnSpc>
                <a:spcPct val="90000"/>
              </a:lnSpc>
            </a:pPr>
            <a:r>
              <a:rPr lang="en-GB" altLang="en-US" sz="2800">
                <a:solidFill>
                  <a:srgbClr val="000066"/>
                </a:solidFill>
                <a:ea typeface="ＭＳ Ｐゴシック" panose="020B0600070205080204" pitchFamily="34" charset="-128"/>
                <a:cs typeface="Arial" panose="020B0604020202020204" pitchFamily="34" charset="0"/>
              </a:rPr>
              <a:t>Ask the Maths Department for support</a:t>
            </a:r>
          </a:p>
          <a:p>
            <a:pPr eaLnBrk="1" hangingPunct="1">
              <a:lnSpc>
                <a:spcPct val="90000"/>
              </a:lnSpc>
            </a:pPr>
            <a:endParaRPr lang="en-GB" altLang="en-US">
              <a:solidFill>
                <a:srgbClr val="000066"/>
              </a:solidFill>
              <a:latin typeface="Arial Rounded MT Bold" panose="020F0704030504030204" pitchFamily="34" charset="0"/>
              <a:ea typeface="ＭＳ Ｐゴシック" panose="020B0600070205080204" pitchFamily="34" charset="-128"/>
            </a:endParaRPr>
          </a:p>
          <a:p>
            <a:pPr eaLnBrk="1" hangingPunct="1">
              <a:lnSpc>
                <a:spcPct val="90000"/>
              </a:lnSpc>
            </a:pPr>
            <a:endParaRPr lang="en-GB" altLang="en-US" b="1">
              <a:solidFill>
                <a:srgbClr val="000066"/>
              </a:solidFill>
              <a:latin typeface="Arial Rounded MT Bold" panose="020F0704030504030204" pitchFamily="34" charset="0"/>
              <a:ea typeface="ＭＳ Ｐゴシック" panose="020B0600070205080204" pitchFamily="34" charset="-128"/>
            </a:endParaRPr>
          </a:p>
          <a:p>
            <a:pPr eaLnBrk="1" hangingPunct="1">
              <a:lnSpc>
                <a:spcPct val="90000"/>
              </a:lnSpc>
            </a:pPr>
            <a:endParaRPr lang="en-GB" altLang="en-US" sz="2400">
              <a:ea typeface="ＭＳ Ｐゴシック" panose="020B0600070205080204" pitchFamily="34" charset="-128"/>
            </a:endParaRPr>
          </a:p>
        </p:txBody>
      </p:sp>
      <p:pic>
        <p:nvPicPr>
          <p:cNvPr id="26628" name="Picture 3">
            <a:extLst>
              <a:ext uri="{FF2B5EF4-FFF2-40B4-BE49-F238E27FC236}">
                <a16:creationId xmlns:a16="http://schemas.microsoft.com/office/drawing/2014/main" id="{A23E56B8-D4DD-45BF-8A20-440CDAC77F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938948254"/>
      </p:ext>
    </p:extLst>
  </p:cSld>
  <p:clrMapOvr>
    <a:masterClrMapping/>
  </p:clrMapOvr>
  <mc:AlternateContent xmlns:mc="http://schemas.openxmlformats.org/markup-compatibility/2006" xmlns:p14="http://schemas.microsoft.com/office/powerpoint/2010/main">
    <mc:Choice Requires="p14">
      <p:transition spd="slow" p14:dur="2000" advTm="8774"/>
    </mc:Choice>
    <mc:Fallback xmlns="">
      <p:transition spd="slow" advTm="877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anim calcmode="lin" valueType="num">
                                      <p:cBhvr additive="base">
                                        <p:cTn id="11" dur="500" fill="hold"/>
                                        <p:tgtEl>
                                          <p:spTgt spid="2969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969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anim calcmode="lin" valueType="num">
                                      <p:cBhvr additive="base">
                                        <p:cTn id="15" dur="500" fill="hold"/>
                                        <p:tgtEl>
                                          <p:spTgt spid="2969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9699">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anim calcmode="lin" valueType="num">
                                      <p:cBhvr additive="base">
                                        <p:cTn id="19" dur="500" fill="hold"/>
                                        <p:tgtEl>
                                          <p:spTgt spid="2969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9699">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anim calcmode="lin" valueType="num">
                                      <p:cBhvr additive="base">
                                        <p:cTn id="23" dur="500" fill="hold"/>
                                        <p:tgtEl>
                                          <p:spTgt spid="2969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9699">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anim calcmode="lin" valueType="num">
                                      <p:cBhvr additive="base">
                                        <p:cTn id="27" dur="500" fill="hold"/>
                                        <p:tgtEl>
                                          <p:spTgt spid="29699">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969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27D238FE-602E-4EF3-9155-28B91BE2C7CE}"/>
              </a:ext>
            </a:extLst>
          </p:cNvPr>
          <p:cNvSpPr>
            <a:spLocks noGrp="1" noChangeArrowheads="1"/>
          </p:cNvSpPr>
          <p:nvPr>
            <p:ph type="title"/>
          </p:nvPr>
        </p:nvSpPr>
        <p:spPr/>
        <p:txBody>
          <a:bodyPr/>
          <a:lstStyle/>
          <a:p>
            <a:endParaRPr lang="en-US" altLang="en-US">
              <a:ea typeface="ＭＳ Ｐゴシック" panose="020B0600070205080204" pitchFamily="34" charset="-128"/>
            </a:endParaRPr>
          </a:p>
        </p:txBody>
      </p:sp>
      <p:pic>
        <p:nvPicPr>
          <p:cNvPr id="28675" name="Content Placeholder 4">
            <a:extLst>
              <a:ext uri="{FF2B5EF4-FFF2-40B4-BE49-F238E27FC236}">
                <a16:creationId xmlns:a16="http://schemas.microsoft.com/office/drawing/2014/main" id="{6CF660B0-75DB-4AEF-ADC3-95C1A8C898F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71800" y="533400"/>
            <a:ext cx="4419600" cy="2209800"/>
          </a:xfrm>
        </p:spPr>
      </p:pic>
      <p:pic>
        <p:nvPicPr>
          <p:cNvPr id="28676" name="Picture 5">
            <a:extLst>
              <a:ext uri="{FF2B5EF4-FFF2-40B4-BE49-F238E27FC236}">
                <a16:creationId xmlns:a16="http://schemas.microsoft.com/office/drawing/2014/main" id="{02E5C3A7-F580-45B1-8FC2-4DBD979B817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2825750"/>
            <a:ext cx="4249738"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6">
            <a:extLst>
              <a:ext uri="{FF2B5EF4-FFF2-40B4-BE49-F238E27FC236}">
                <a16:creationId xmlns:a16="http://schemas.microsoft.com/office/drawing/2014/main" id="{C7197ECE-2E1F-49BD-8B71-1828D873383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2401" y="3222625"/>
            <a:ext cx="268922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5">
            <a:extLst>
              <a:ext uri="{FF2B5EF4-FFF2-40B4-BE49-F238E27FC236}">
                <a16:creationId xmlns:a16="http://schemas.microsoft.com/office/drawing/2014/main" id="{85D22CC8-3D9D-4A6D-9A38-5CA23E1946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4542330"/>
      </p:ext>
    </p:extLst>
  </p:cSld>
  <p:clrMapOvr>
    <a:masterClrMapping/>
  </p:clrMapOvr>
  <mc:AlternateContent xmlns:mc="http://schemas.openxmlformats.org/markup-compatibility/2006" xmlns:p14="http://schemas.microsoft.com/office/powerpoint/2010/main">
    <mc:Choice Requires="p14">
      <p:transition spd="slow" p14:dur="2000" advTm="7789"/>
    </mc:Choice>
    <mc:Fallback xmlns="">
      <p:transition spd="slow" advTm="778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603F32-3C57-4F09-BA72-64D06290F7F1}"/>
              </a:ext>
            </a:extLst>
          </p:cNvPr>
          <p:cNvSpPr>
            <a:spLocks noGrp="1"/>
          </p:cNvSpPr>
          <p:nvPr>
            <p:ph idx="1"/>
          </p:nvPr>
        </p:nvSpPr>
        <p:spPr>
          <a:xfrm>
            <a:off x="3276600" y="4305301"/>
            <a:ext cx="6934200" cy="4525963"/>
          </a:xfrm>
        </p:spPr>
        <p:txBody>
          <a:bodyPr/>
          <a:lstStyle/>
          <a:p>
            <a:pPr>
              <a:defRPr/>
            </a:pPr>
            <a:r>
              <a:rPr lang="en-GB" sz="2800" dirty="0"/>
              <a:t>Sarah.timbrell@archbishopmg.co.uk</a:t>
            </a:r>
          </a:p>
        </p:txBody>
      </p:sp>
      <p:pic>
        <p:nvPicPr>
          <p:cNvPr id="29699" name="Picture 3">
            <a:extLst>
              <a:ext uri="{FF2B5EF4-FFF2-40B4-BE49-F238E27FC236}">
                <a16:creationId xmlns:a16="http://schemas.microsoft.com/office/drawing/2014/main" id="{8E1EEA71-B5D2-4393-88F1-5FE821863B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4888" y="5776913"/>
            <a:ext cx="773112"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5" descr="A picture containing food, light, drawing&#10;&#10;Description automatically generated">
            <a:extLst>
              <a:ext uri="{FF2B5EF4-FFF2-40B4-BE49-F238E27FC236}">
                <a16:creationId xmlns:a16="http://schemas.microsoft.com/office/drawing/2014/main" id="{EB0F5840-7EB3-45FF-AA54-FDA8FF1FEF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657225"/>
            <a:ext cx="3790950"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8444164"/>
      </p:ext>
    </p:extLst>
  </p:cSld>
  <p:clrMapOvr>
    <a:masterClrMapping/>
  </p:clrMapOvr>
  <mc:AlternateContent xmlns:mc="http://schemas.openxmlformats.org/markup-compatibility/2006" xmlns:p14="http://schemas.microsoft.com/office/powerpoint/2010/main">
    <mc:Choice Requires="p14">
      <p:transition spd="slow" p14:dur="2000" advTm="9874"/>
    </mc:Choice>
    <mc:Fallback xmlns="">
      <p:transition spd="slow" advTm="987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Welsh </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www.loom.com/share/dbb0c860f92044bfa293fe368cbb6c94?sid=e652cdc9-18b1-4bb4-a002-f44c5562abbf</a:t>
            </a:r>
            <a:endParaRPr lang="en-GB" dirty="0" smtClean="0"/>
          </a:p>
          <a:p>
            <a:endParaRPr lang="en-GB" dirty="0"/>
          </a:p>
          <a:p>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399854146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5"/>
          <p:cNvPicPr>
            <a:picLocks noChangeAspect="1"/>
          </p:cNvPicPr>
          <p:nvPr/>
        </p:nvPicPr>
        <p:blipFill>
          <a:blip r:embed="rId3">
            <a:extLst>
              <a:ext uri="{28A0092B-C50C-407E-A947-70E740481C1C}">
                <a14:useLocalDpi xmlns:a14="http://schemas.microsoft.com/office/drawing/2010/main" val="0"/>
              </a:ext>
            </a:extLst>
          </a:blip>
          <a:srcRect l="33463" t="34593" r="12988" b="41595"/>
          <a:stretch>
            <a:fillRect/>
          </a:stretch>
        </p:blipFill>
        <p:spPr bwMode="auto">
          <a:xfrm>
            <a:off x="339831" y="166420"/>
            <a:ext cx="1090404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B88DD6E1-3CED-4F4D-BF1D-AAE8BD314307}"/>
              </a:ext>
            </a:extLst>
          </p:cNvPr>
          <p:cNvSpPr/>
          <p:nvPr/>
        </p:nvSpPr>
        <p:spPr>
          <a:xfrm>
            <a:off x="826515" y="166420"/>
            <a:ext cx="3945183" cy="1323439"/>
          </a:xfrm>
          <a:prstGeom prst="rect">
            <a:avLst/>
          </a:prstGeom>
          <a:noFill/>
        </p:spPr>
        <p:txBody>
          <a:bodyPr wrap="none">
            <a:spAutoFit/>
          </a:bodyPr>
          <a:lstStyle/>
          <a:p>
            <a:pPr algn="ctr">
              <a:defRPr/>
            </a:pPr>
            <a:r>
              <a:rPr lang="en-US" sz="8000" b="1" spc="50" dirty="0" err="1">
                <a:ln w="9525" cmpd="sng">
                  <a:solidFill>
                    <a:srgbClr val="00B050"/>
                  </a:solidFill>
                  <a:prstDash val="solid"/>
                </a:ln>
                <a:solidFill>
                  <a:srgbClr val="FF0000"/>
                </a:solidFill>
                <a:effectLst>
                  <a:glow rad="38100">
                    <a:schemeClr val="accent1">
                      <a:alpha val="40000"/>
                    </a:schemeClr>
                  </a:glow>
                </a:effectLst>
              </a:rPr>
              <a:t>Cymraeg</a:t>
            </a:r>
            <a:endParaRPr lang="en-US" sz="8000" b="1" spc="50" dirty="0">
              <a:ln w="9525" cmpd="sng">
                <a:solidFill>
                  <a:srgbClr val="00B050"/>
                </a:solidFill>
                <a:prstDash val="solid"/>
              </a:ln>
              <a:solidFill>
                <a:srgbClr val="FF0000"/>
              </a:solidFill>
              <a:effectLst>
                <a:glow rad="38100">
                  <a:schemeClr val="accent1">
                    <a:alpha val="40000"/>
                  </a:schemeClr>
                </a:glow>
              </a:effectLst>
            </a:endParaRPr>
          </a:p>
        </p:txBody>
      </p:sp>
      <p:graphicFrame>
        <p:nvGraphicFramePr>
          <p:cNvPr id="2" name="Table 1"/>
          <p:cNvGraphicFramePr>
            <a:graphicFrameLocks noGrp="1"/>
          </p:cNvGraphicFramePr>
          <p:nvPr>
            <p:extLst>
              <p:ext uri="{D42A27DB-BD31-4B8C-83A1-F6EECF244321}">
                <p14:modId xmlns:p14="http://schemas.microsoft.com/office/powerpoint/2010/main" val="1950088362"/>
              </p:ext>
            </p:extLst>
          </p:nvPr>
        </p:nvGraphicFramePr>
        <p:xfrm>
          <a:off x="585076" y="2056041"/>
          <a:ext cx="10658800" cy="4363096"/>
        </p:xfrm>
        <a:graphic>
          <a:graphicData uri="http://schemas.openxmlformats.org/drawingml/2006/table">
            <a:tbl>
              <a:tblPr firstRow="1" bandRow="1">
                <a:tableStyleId>{5C22544A-7EE6-4342-B048-85BDC9FD1C3A}</a:tableStyleId>
              </a:tblPr>
              <a:tblGrid>
                <a:gridCol w="2664700">
                  <a:extLst>
                    <a:ext uri="{9D8B030D-6E8A-4147-A177-3AD203B41FA5}">
                      <a16:colId xmlns:a16="http://schemas.microsoft.com/office/drawing/2014/main" val="2006814987"/>
                    </a:ext>
                  </a:extLst>
                </a:gridCol>
                <a:gridCol w="2664700">
                  <a:extLst>
                    <a:ext uri="{9D8B030D-6E8A-4147-A177-3AD203B41FA5}">
                      <a16:colId xmlns:a16="http://schemas.microsoft.com/office/drawing/2014/main" val="3268696704"/>
                    </a:ext>
                  </a:extLst>
                </a:gridCol>
                <a:gridCol w="2664700">
                  <a:extLst>
                    <a:ext uri="{9D8B030D-6E8A-4147-A177-3AD203B41FA5}">
                      <a16:colId xmlns:a16="http://schemas.microsoft.com/office/drawing/2014/main" val="1430687990"/>
                    </a:ext>
                  </a:extLst>
                </a:gridCol>
                <a:gridCol w="2664700">
                  <a:extLst>
                    <a:ext uri="{9D8B030D-6E8A-4147-A177-3AD203B41FA5}">
                      <a16:colId xmlns:a16="http://schemas.microsoft.com/office/drawing/2014/main" val="570106445"/>
                    </a:ext>
                  </a:extLst>
                </a:gridCol>
              </a:tblGrid>
              <a:tr h="705496">
                <a:tc>
                  <a:txBody>
                    <a:bodyPr/>
                    <a:lstStyle/>
                    <a:p>
                      <a:pPr algn="ctr"/>
                      <a:r>
                        <a:rPr lang="en-US" sz="3600" dirty="0"/>
                        <a:t>Unit 1</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3600"/>
                        <a:t>Unit 2</a:t>
                      </a:r>
                      <a:endParaRPr lang="en-GB" sz="3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3600"/>
                        <a:t>Unit 3</a:t>
                      </a:r>
                      <a:endParaRPr lang="en-GB" sz="3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3600"/>
                        <a:t>Unit 4</a:t>
                      </a:r>
                      <a:endParaRPr lang="en-GB" sz="3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840270091"/>
                  </a:ext>
                </a:extLst>
              </a:tr>
              <a:tr h="2783328">
                <a:tc>
                  <a:txBody>
                    <a:bodyPr/>
                    <a:lstStyle/>
                    <a:p>
                      <a:r>
                        <a:rPr lang="en-US" b="1" baseline="0" err="1"/>
                        <a:t>Oracy</a:t>
                      </a:r>
                      <a:r>
                        <a:rPr lang="en-US" b="1" baseline="0"/>
                        <a:t> exam in pairs or groups</a:t>
                      </a:r>
                      <a:r>
                        <a:rPr lang="en-US" baseline="0"/>
                        <a:t/>
                      </a:r>
                      <a:br>
                        <a:rPr lang="en-US" baseline="0"/>
                      </a:br>
                      <a:r>
                        <a:rPr lang="en-US" baseline="0"/>
                        <a:t>(25% of GCSE)</a:t>
                      </a:r>
                    </a:p>
                    <a:p>
                      <a:endParaRPr lang="en-US" baseline="0"/>
                    </a:p>
                    <a:p>
                      <a:r>
                        <a:rPr lang="en-US" baseline="0"/>
                        <a:t>Pupils will be expected to watch a short video clip in Welsh, making comparisons with the content and continuing a discussion with their partner around the overarching theme of the clip. </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1" baseline="0" err="1"/>
                        <a:t>Oracy</a:t>
                      </a:r>
                      <a:r>
                        <a:rPr lang="en-US" b="1" baseline="0"/>
                        <a:t> exam in pairs or groups</a:t>
                      </a:r>
                      <a:r>
                        <a:rPr lang="en-US" baseline="0"/>
                        <a:t/>
                      </a:r>
                      <a:br>
                        <a:rPr lang="en-US" baseline="0"/>
                      </a:br>
                      <a:r>
                        <a:rPr lang="en-US" baseline="0"/>
                        <a:t>(25% of GCSE)</a:t>
                      </a:r>
                    </a:p>
                    <a:p>
                      <a:endParaRPr lang="en-US" baseline="0"/>
                    </a:p>
                    <a:p>
                      <a:r>
                        <a:rPr lang="en-US" baseline="0"/>
                        <a:t>Pupils will be expected to make use of a visual stimulus (infographic) in Welsh, continuing a discussion with their partner around the overarching theme of the visual stimulus. </a:t>
                      </a:r>
                      <a:endParaRPr lang="en-GB"/>
                    </a:p>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ltLang="en-US" sz="1800" b="1"/>
                        <a:t>Reading exam -</a:t>
                      </a:r>
                      <a:r>
                        <a:rPr lang="en-GB" altLang="en-US" sz="1800" b="1" baseline="0"/>
                        <a:t> </a:t>
                      </a:r>
                      <a:r>
                        <a:rPr lang="en-GB" altLang="en-US" sz="1800" b="1"/>
                        <a:t>90 minutes </a:t>
                      </a:r>
                      <a:br>
                        <a:rPr lang="en-GB" altLang="en-US" sz="1800" b="1"/>
                      </a:br>
                      <a:r>
                        <a:rPr lang="en-GB" altLang="en-US" sz="1800"/>
                        <a:t>(25% of GCSE)</a:t>
                      </a:r>
                    </a:p>
                    <a:p>
                      <a:endParaRPr lang="en-GB" altLang="en-US" sz="1800"/>
                    </a:p>
                    <a:p>
                      <a:r>
                        <a:rPr lang="en-GB" altLang="en-US" sz="1800"/>
                        <a:t>This will be an official exam in the exam hall.</a:t>
                      </a:r>
                    </a:p>
                    <a:p>
                      <a:r>
                        <a:rPr lang="en-US" altLang="en-US" sz="1800"/>
                        <a:t>Students will complete a variety of reading exercises (although some extended writing tasks will also be involved)</a:t>
                      </a:r>
                    </a:p>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altLang="en-US" sz="1800" b="1" dirty="0"/>
                        <a:t>Writing exam – 90 minutes </a:t>
                      </a:r>
                      <a:br>
                        <a:rPr lang="en-US" altLang="en-US" sz="1800" b="1" dirty="0"/>
                      </a:br>
                      <a:r>
                        <a:rPr lang="en-US" altLang="en-US" sz="1800" b="0" dirty="0"/>
                        <a:t>(25% of GCSE)</a:t>
                      </a:r>
                      <a:r>
                        <a:rPr lang="en-US" altLang="en-US" sz="1800" b="1" dirty="0"/>
                        <a:t/>
                      </a:r>
                      <a:br>
                        <a:rPr lang="en-US" altLang="en-US" sz="1800" b="1" dirty="0"/>
                      </a:br>
                      <a:r>
                        <a:rPr lang="en-US" altLang="en-US" sz="1800" b="1" dirty="0"/>
                        <a:t> </a:t>
                      </a:r>
                    </a:p>
                    <a:p>
                      <a:r>
                        <a:rPr lang="en-GB" altLang="en-US" sz="1800" dirty="0"/>
                        <a:t>This will be an official exam in the exam hall.</a:t>
                      </a:r>
                    </a:p>
                    <a:p>
                      <a:r>
                        <a:rPr lang="en-US" altLang="en-US" sz="1800" dirty="0"/>
                        <a:t>Students will complete a variety of written exercises (although some reading will also be involved)</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624250"/>
                  </a:ext>
                </a:extLst>
              </a:tr>
            </a:tbl>
          </a:graphicData>
        </a:graphic>
      </p:graphicFrame>
    </p:spTree>
    <p:custDataLst>
      <p:tags r:id="rId1"/>
    </p:custDataLst>
    <p:extLst>
      <p:ext uri="{BB962C8B-B14F-4D97-AF65-F5344CB8AC3E}">
        <p14:creationId xmlns:p14="http://schemas.microsoft.com/office/powerpoint/2010/main" val="1203579797"/>
      </p:ext>
    </p:extLst>
  </p:cSld>
  <p:clrMapOvr>
    <a:masterClrMapping/>
  </p:clrMapOvr>
  <mc:AlternateContent xmlns:mc="http://schemas.openxmlformats.org/markup-compatibility/2006" xmlns:p14="http://schemas.microsoft.com/office/powerpoint/2010/main">
    <mc:Choice Requires="p14">
      <p:transition spd="slow" p14:dur="2000" advTm="63000"/>
    </mc:Choice>
    <mc:Fallback xmlns="">
      <p:transition spd="slow" advTm="63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5"/>
          <p:cNvPicPr>
            <a:picLocks noChangeAspect="1"/>
          </p:cNvPicPr>
          <p:nvPr/>
        </p:nvPicPr>
        <p:blipFill>
          <a:blip r:embed="rId3">
            <a:extLst>
              <a:ext uri="{28A0092B-C50C-407E-A947-70E740481C1C}">
                <a14:useLocalDpi xmlns:a14="http://schemas.microsoft.com/office/drawing/2010/main" val="0"/>
              </a:ext>
            </a:extLst>
          </a:blip>
          <a:srcRect l="33463" t="34593" r="12988" b="41595"/>
          <a:stretch>
            <a:fillRect/>
          </a:stretch>
        </p:blipFill>
        <p:spPr bwMode="auto">
          <a:xfrm>
            <a:off x="240513" y="166420"/>
            <a:ext cx="1090404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B88DD6E1-3CED-4F4D-BF1D-AAE8BD314307}"/>
              </a:ext>
            </a:extLst>
          </p:cNvPr>
          <p:cNvSpPr/>
          <p:nvPr/>
        </p:nvSpPr>
        <p:spPr>
          <a:xfrm>
            <a:off x="826515" y="166420"/>
            <a:ext cx="3945183" cy="1323439"/>
          </a:xfrm>
          <a:prstGeom prst="rect">
            <a:avLst/>
          </a:prstGeom>
          <a:noFill/>
        </p:spPr>
        <p:txBody>
          <a:bodyPr wrap="none">
            <a:spAutoFit/>
          </a:bodyPr>
          <a:lstStyle/>
          <a:p>
            <a:pPr algn="ctr">
              <a:defRPr/>
            </a:pPr>
            <a:r>
              <a:rPr lang="en-US" sz="8000" b="1" spc="50" err="1">
                <a:ln w="9525" cmpd="sng">
                  <a:solidFill>
                    <a:srgbClr val="00B050"/>
                  </a:solidFill>
                  <a:prstDash val="solid"/>
                </a:ln>
                <a:solidFill>
                  <a:srgbClr val="FF0000"/>
                </a:solidFill>
                <a:effectLst>
                  <a:glow rad="38100">
                    <a:schemeClr val="accent1">
                      <a:alpha val="40000"/>
                    </a:schemeClr>
                  </a:glow>
                </a:effectLst>
              </a:rPr>
              <a:t>Cymraeg</a:t>
            </a:r>
            <a:endParaRPr lang="en-US" sz="8000" b="1" spc="50">
              <a:ln w="9525" cmpd="sng">
                <a:solidFill>
                  <a:srgbClr val="00B050"/>
                </a:solidFill>
                <a:prstDash val="solid"/>
              </a:ln>
              <a:solidFill>
                <a:srgbClr val="FF0000"/>
              </a:solidFill>
              <a:effectLst>
                <a:glow rad="38100">
                  <a:schemeClr val="accent1">
                    <a:alpha val="40000"/>
                  </a:schemeClr>
                </a:glow>
              </a:effectLst>
            </a:endParaRPr>
          </a:p>
        </p:txBody>
      </p:sp>
      <p:sp>
        <p:nvSpPr>
          <p:cNvPr id="8" name="Content Placeholder 2"/>
          <p:cNvSpPr txBox="1">
            <a:spLocks/>
          </p:cNvSpPr>
          <p:nvPr/>
        </p:nvSpPr>
        <p:spPr>
          <a:xfrm>
            <a:off x="656897" y="2116188"/>
            <a:ext cx="10709601" cy="463550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t>Units 1 and 2 (Pair / group) (1 in Y10 and 1 in Y11)</a:t>
            </a:r>
            <a:endParaRPr lang="en-GB" altLang="en-US" b="1" dirty="0"/>
          </a:p>
          <a:p>
            <a:r>
              <a:rPr lang="en-GB" altLang="en-US" sz="2000" dirty="0"/>
              <a:t>Pupils will not know the topic they will be expected to discuss beforehand.</a:t>
            </a:r>
          </a:p>
          <a:p>
            <a:r>
              <a:rPr lang="en-GB" altLang="en-US" sz="2000" dirty="0"/>
              <a:t>Units 1 and 2 are worth 50 marks each and worth 25% of the GCSE.</a:t>
            </a:r>
          </a:p>
          <a:p>
            <a:r>
              <a:rPr lang="en-GB" altLang="en-US" sz="2000" dirty="0"/>
              <a:t>Your child will usually be examined by their class teacher.</a:t>
            </a:r>
          </a:p>
          <a:p>
            <a:endParaRPr lang="en-US" altLang="en-US" sz="2000" dirty="0"/>
          </a:p>
          <a:p>
            <a:r>
              <a:rPr lang="en-US" altLang="en-US" b="1" dirty="0"/>
              <a:t>Units 3 and 4 (Individual) - Year 11</a:t>
            </a:r>
          </a:p>
          <a:p>
            <a:r>
              <a:rPr lang="en-US" altLang="en-US" sz="2000" dirty="0"/>
              <a:t>These units will be sat in the exam hall and marked externally by the WJEC.</a:t>
            </a:r>
          </a:p>
          <a:p>
            <a:r>
              <a:rPr lang="en-GB" altLang="en-US" sz="2000" dirty="0"/>
              <a:t>Units 3 and 4 are worth 50 marks each and worth 25% of the GCSE.</a:t>
            </a:r>
          </a:p>
        </p:txBody>
      </p:sp>
    </p:spTree>
    <p:custDataLst>
      <p:tags r:id="rId1"/>
    </p:custDataLst>
    <p:extLst>
      <p:ext uri="{BB962C8B-B14F-4D97-AF65-F5344CB8AC3E}">
        <p14:creationId xmlns:p14="http://schemas.microsoft.com/office/powerpoint/2010/main" val="1022216991"/>
      </p:ext>
    </p:extLst>
  </p:cSld>
  <p:clrMapOvr>
    <a:masterClrMapping/>
  </p:clrMapOvr>
  <mc:AlternateContent xmlns:mc="http://schemas.openxmlformats.org/markup-compatibility/2006" xmlns:p14="http://schemas.microsoft.com/office/powerpoint/2010/main">
    <mc:Choice Requires="p14">
      <p:transition spd="slow" p14:dur="2000" advTm="63000"/>
    </mc:Choice>
    <mc:Fallback xmlns="">
      <p:transition spd="slow" advTm="6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 calcmode="lin" valueType="num">
                                      <p:cBhvr additive="base">
                                        <p:cTn id="12"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 calcmode="lin" valueType="num">
                                      <p:cBhvr additive="base">
                                        <p:cTn id="1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 calcmode="lin" valueType="num">
                                      <p:cBhvr additive="base">
                                        <p:cTn id="22"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 calcmode="lin" valueType="num">
                                      <p:cBhvr additive="base">
                                        <p:cTn id="27"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 calcmode="lin" valueType="num">
                                      <p:cBhvr additive="base">
                                        <p:cTn id="32"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4183" y="1637090"/>
            <a:ext cx="10163504" cy="4635500"/>
          </a:xfrm>
        </p:spPr>
        <p:txBody>
          <a:bodyPr>
            <a:normAutofit/>
          </a:bodyPr>
          <a:lstStyle/>
          <a:p>
            <a:r>
              <a:rPr lang="en-GB" altLang="en-US" b="1" dirty="0"/>
              <a:t>What support is in place?</a:t>
            </a:r>
          </a:p>
          <a:p>
            <a:r>
              <a:rPr lang="en-GB" altLang="en-US" sz="1600" dirty="0"/>
              <a:t>During lessons, pupils will practise </a:t>
            </a:r>
            <a:r>
              <a:rPr lang="en-GB" altLang="en-US" sz="1600" dirty="0" err="1"/>
              <a:t>oracy</a:t>
            </a:r>
            <a:r>
              <a:rPr lang="en-GB" altLang="en-US" sz="1600" dirty="0"/>
              <a:t> skills usually in their working groups on a selection of topics practising responding to the video or placemat.</a:t>
            </a:r>
            <a:endParaRPr lang="en-GB" altLang="en-US" sz="1600" dirty="0">
              <a:cs typeface="Calibri"/>
            </a:endParaRPr>
          </a:p>
          <a:p>
            <a:r>
              <a:rPr lang="en-GB" altLang="en-US" sz="1600" dirty="0">
                <a:cs typeface="Calibri"/>
              </a:rPr>
              <a:t>Pupils will be given sentence structure tests / support tailored to target grade. </a:t>
            </a:r>
            <a:endParaRPr lang="en-GB" altLang="en-US" sz="1600" dirty="0"/>
          </a:p>
          <a:p>
            <a:r>
              <a:rPr lang="en-GB" altLang="en-US" sz="1600" dirty="0"/>
              <a:t>Pupils will complete assessments throughout the course in all skills and receive detailed feedback from their teacher on how to improve. </a:t>
            </a:r>
            <a:endParaRPr lang="en-GB" altLang="en-US" sz="1600" dirty="0">
              <a:cs typeface="Calibri"/>
            </a:endParaRPr>
          </a:p>
          <a:p>
            <a:r>
              <a:rPr lang="en-GB" altLang="en-US" sz="1600" dirty="0"/>
              <a:t>Teachers will upload support materials to Google Classroom where students can get in touch if they need any additional support or have any questions. </a:t>
            </a:r>
            <a:endParaRPr lang="en-GB" altLang="en-US" sz="1600" dirty="0">
              <a:cs typeface="Calibri"/>
            </a:endParaRPr>
          </a:p>
          <a:p>
            <a:r>
              <a:rPr lang="en-US" altLang="en-US" sz="1600" dirty="0"/>
              <a:t>All students should have signed into their Welsh Google Classroom which is populated by their class teacher. Additional resources including revision help and classroom support will be uploaded here. </a:t>
            </a:r>
            <a:endParaRPr lang="en-US" altLang="en-US" sz="1600" dirty="0">
              <a:cs typeface="Calibri"/>
            </a:endParaRPr>
          </a:p>
          <a:p>
            <a:r>
              <a:rPr lang="en-US" altLang="en-US" sz="1600" dirty="0"/>
              <a:t>Students can use the links below to access additional support including </a:t>
            </a:r>
            <a:r>
              <a:rPr lang="en-US" altLang="en-US" sz="1600" dirty="0" err="1"/>
              <a:t>helpmats</a:t>
            </a:r>
            <a:r>
              <a:rPr lang="en-US" altLang="en-US" sz="1600" dirty="0"/>
              <a:t> and past paper style questions to work on independently. Links will be added in GC. </a:t>
            </a:r>
            <a:endParaRPr lang="en-US" altLang="en-US" sz="1600" dirty="0">
              <a:cs typeface="Calibri"/>
            </a:endParaRPr>
          </a:p>
        </p:txBody>
      </p:sp>
      <p:pic>
        <p:nvPicPr>
          <p:cNvPr id="60420" name="Picture 5"/>
          <p:cNvPicPr>
            <a:picLocks noChangeAspect="1"/>
          </p:cNvPicPr>
          <p:nvPr/>
        </p:nvPicPr>
        <p:blipFill>
          <a:blip r:embed="rId3">
            <a:extLst>
              <a:ext uri="{28A0092B-C50C-407E-A947-70E740481C1C}">
                <a14:useLocalDpi xmlns:a14="http://schemas.microsoft.com/office/drawing/2010/main" val="0"/>
              </a:ext>
            </a:extLst>
          </a:blip>
          <a:srcRect l="33463" t="34593" r="12988" b="41595"/>
          <a:stretch>
            <a:fillRect/>
          </a:stretch>
        </p:blipFill>
        <p:spPr bwMode="auto">
          <a:xfrm>
            <a:off x="320403" y="173042"/>
            <a:ext cx="1090404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B88DD6E1-3CED-4F4D-BF1D-AAE8BD314307}"/>
              </a:ext>
            </a:extLst>
          </p:cNvPr>
          <p:cNvSpPr/>
          <p:nvPr/>
        </p:nvSpPr>
        <p:spPr>
          <a:xfrm>
            <a:off x="826515" y="166420"/>
            <a:ext cx="3945183" cy="1323439"/>
          </a:xfrm>
          <a:prstGeom prst="rect">
            <a:avLst/>
          </a:prstGeom>
          <a:noFill/>
        </p:spPr>
        <p:txBody>
          <a:bodyPr wrap="none">
            <a:spAutoFit/>
          </a:bodyPr>
          <a:lstStyle/>
          <a:p>
            <a:pPr algn="ctr">
              <a:defRPr/>
            </a:pPr>
            <a:r>
              <a:rPr lang="en-US" sz="8000" b="1" spc="50" dirty="0" err="1">
                <a:ln w="9525" cmpd="sng">
                  <a:solidFill>
                    <a:srgbClr val="00B050"/>
                  </a:solidFill>
                  <a:prstDash val="solid"/>
                </a:ln>
                <a:solidFill>
                  <a:srgbClr val="FF0000"/>
                </a:solidFill>
                <a:effectLst>
                  <a:glow rad="38100">
                    <a:schemeClr val="accent1">
                      <a:alpha val="40000"/>
                    </a:schemeClr>
                  </a:glow>
                </a:effectLst>
              </a:rPr>
              <a:t>Cymraeg</a:t>
            </a:r>
            <a:endParaRPr lang="en-US" sz="8000" b="1" spc="50" dirty="0">
              <a:ln w="9525" cmpd="sng">
                <a:solidFill>
                  <a:srgbClr val="00B050"/>
                </a:solidFill>
                <a:prstDash val="solid"/>
              </a:ln>
              <a:solidFill>
                <a:srgbClr val="FF0000"/>
              </a:solidFill>
              <a:effectLst>
                <a:glow rad="38100">
                  <a:schemeClr val="accent1">
                    <a:alpha val="40000"/>
                  </a:schemeClr>
                </a:glow>
              </a:effectLst>
            </a:endParaRPr>
          </a:p>
        </p:txBody>
      </p:sp>
      <p:graphicFrame>
        <p:nvGraphicFramePr>
          <p:cNvPr id="6" name="Table 5"/>
          <p:cNvGraphicFramePr>
            <a:graphicFrameLocks noGrp="1"/>
          </p:cNvGraphicFramePr>
          <p:nvPr>
            <p:extLst>
              <p:ext uri="{D42A27DB-BD31-4B8C-83A1-F6EECF244321}">
                <p14:modId xmlns:p14="http://schemas.microsoft.com/office/powerpoint/2010/main" val="1207593551"/>
              </p:ext>
            </p:extLst>
          </p:nvPr>
        </p:nvGraphicFramePr>
        <p:xfrm>
          <a:off x="0" y="5244265"/>
          <a:ext cx="11544852" cy="1423358"/>
        </p:xfrm>
        <a:graphic>
          <a:graphicData uri="http://schemas.openxmlformats.org/drawingml/2006/table">
            <a:tbl>
              <a:tblPr firstRow="1" bandRow="1">
                <a:tableStyleId>{5C22544A-7EE6-4342-B048-85BDC9FD1C3A}</a:tableStyleId>
              </a:tblPr>
              <a:tblGrid>
                <a:gridCol w="2886213">
                  <a:extLst>
                    <a:ext uri="{9D8B030D-6E8A-4147-A177-3AD203B41FA5}">
                      <a16:colId xmlns:a16="http://schemas.microsoft.com/office/drawing/2014/main" val="2006814987"/>
                    </a:ext>
                  </a:extLst>
                </a:gridCol>
                <a:gridCol w="2886213">
                  <a:extLst>
                    <a:ext uri="{9D8B030D-6E8A-4147-A177-3AD203B41FA5}">
                      <a16:colId xmlns:a16="http://schemas.microsoft.com/office/drawing/2014/main" val="3268696704"/>
                    </a:ext>
                  </a:extLst>
                </a:gridCol>
                <a:gridCol w="2886213">
                  <a:extLst>
                    <a:ext uri="{9D8B030D-6E8A-4147-A177-3AD203B41FA5}">
                      <a16:colId xmlns:a16="http://schemas.microsoft.com/office/drawing/2014/main" val="1430687990"/>
                    </a:ext>
                  </a:extLst>
                </a:gridCol>
                <a:gridCol w="2886213">
                  <a:extLst>
                    <a:ext uri="{9D8B030D-6E8A-4147-A177-3AD203B41FA5}">
                      <a16:colId xmlns:a16="http://schemas.microsoft.com/office/drawing/2014/main" val="570106445"/>
                    </a:ext>
                  </a:extLst>
                </a:gridCol>
              </a:tblGrid>
              <a:tr h="585927">
                <a:tc>
                  <a:txBody>
                    <a:bodyPr/>
                    <a:lstStyle/>
                    <a:p>
                      <a:pPr algn="ctr"/>
                      <a:r>
                        <a:rPr lang="en-US" sz="2800"/>
                        <a:t>Unit 1</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2800" dirty="0"/>
                        <a:t>Unit 2</a:t>
                      </a:r>
                      <a:endParaRPr lang="en-GB"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2800"/>
                        <a:t>Unit 3</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en-US" sz="2800"/>
                        <a:t>Unit 4</a:t>
                      </a:r>
                      <a:endParaRPr lang="en-GB" sz="2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840270091"/>
                  </a:ext>
                </a:extLst>
              </a:tr>
              <a:tr h="837431">
                <a:tc>
                  <a:txBody>
                    <a:bodyPr/>
                    <a:lstStyle/>
                    <a:p>
                      <a:r>
                        <a:rPr lang="en-US" altLang="en-US" sz="1800">
                          <a:hlinkClick r:id="rId4"/>
                        </a:rPr>
                        <a:t>https://padlet.com/MissLewisCymraeg/5udm7poxigpg</a:t>
                      </a:r>
                      <a:r>
                        <a:rPr lang="en-US" altLang="en-US" sz="180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altLang="en-US" sz="1800">
                          <a:hlinkClick r:id="rId5"/>
                        </a:rPr>
                        <a:t>https://padlet.com/MissLewisCymraeg/a5c2mdm43rmg</a:t>
                      </a:r>
                      <a:r>
                        <a:rPr lang="en-US" altLang="en-US" sz="180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hlinkClick r:id="rId6"/>
                        </a:rPr>
                        <a:t>https://padlet.com/MissLewisCymraeg/p77jvxr0rlp6</a:t>
                      </a:r>
                      <a:r>
                        <a:rPr lang="en-GB"/>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hlinkClick r:id="rId7"/>
                        </a:rPr>
                        <a:t>https://padlet.com/MissLewisCymraeg/ot49amze89be</a:t>
                      </a:r>
                      <a:r>
                        <a:rPr lang="en-GB"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624250"/>
                  </a:ext>
                </a:extLst>
              </a:tr>
            </a:tbl>
          </a:graphicData>
        </a:graphic>
      </p:graphicFrame>
    </p:spTree>
    <p:custDataLst>
      <p:tags r:id="rId1"/>
    </p:custDataLst>
    <p:extLst>
      <p:ext uri="{BB962C8B-B14F-4D97-AF65-F5344CB8AC3E}">
        <p14:creationId xmlns:p14="http://schemas.microsoft.com/office/powerpoint/2010/main" val="2109340793"/>
      </p:ext>
    </p:extLst>
  </p:cSld>
  <p:clrMapOvr>
    <a:masterClrMapping/>
  </p:clrMapOvr>
  <mc:AlternateContent xmlns:mc="http://schemas.openxmlformats.org/markup-compatibility/2006" xmlns:p14="http://schemas.microsoft.com/office/powerpoint/2010/main">
    <mc:Choice Requires="p14">
      <p:transition spd="slow" p14:dur="2000" advTm="90000"/>
    </mc:Choice>
    <mc:Fallback xmlns="">
      <p:transition spd="slow" advTm="90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4" fill="hold" nodeType="with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additive="base">
                                        <p:cTn id="2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additive="base">
                                        <p:cTn id="3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7765" y="4106807"/>
            <a:ext cx="8346759" cy="1325563"/>
          </a:xfrm>
        </p:spPr>
        <p:txBody>
          <a:bodyPr/>
          <a:lstStyle/>
          <a:p>
            <a:r>
              <a:rPr lang="en-US">
                <a:hlinkClick r:id="rId2"/>
              </a:rPr>
              <a:t>nicola.lewis@archbishopmg.co.uk</a:t>
            </a:r>
            <a:r>
              <a:rPr lang="en-US"/>
              <a:t> </a:t>
            </a:r>
            <a:endParaRPr lang="en-GB"/>
          </a:p>
        </p:txBody>
      </p:sp>
      <p:pic>
        <p:nvPicPr>
          <p:cNvPr id="1026" name="Picture 2" descr="See the source image"/>
          <p:cNvPicPr>
            <a:picLocks noChangeAspect="1" noChangeArrowheads="1"/>
          </p:cNvPicPr>
          <p:nvPr/>
        </p:nvPicPr>
        <p:blipFill rotWithShape="1">
          <a:blip r:embed="rId3">
            <a:extLst>
              <a:ext uri="{28A0092B-C50C-407E-A947-70E740481C1C}">
                <a14:useLocalDpi xmlns:a14="http://schemas.microsoft.com/office/drawing/2010/main" val="0"/>
              </a:ext>
            </a:extLst>
          </a:blip>
          <a:srcRect t="21728" b="33520"/>
          <a:stretch/>
        </p:blipFill>
        <p:spPr bwMode="auto">
          <a:xfrm>
            <a:off x="1196099" y="462455"/>
            <a:ext cx="9753600" cy="291136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105868" y="5432370"/>
            <a:ext cx="5934061" cy="923330"/>
          </a:xfrm>
          <a:prstGeom prst="rect">
            <a:avLst/>
          </a:prstGeom>
          <a:noFill/>
        </p:spPr>
        <p:txBody>
          <a:bodyPr wrap="none" lIns="91440" tIns="45720" rIns="91440" bIns="45720">
            <a:spAutoFit/>
          </a:bodyPr>
          <a:lstStyle/>
          <a:p>
            <a:pPr algn="ctr"/>
            <a:r>
              <a:rPr lang="en-US" sz="5400" b="0" cap="none" spc="0" err="1">
                <a:ln w="0"/>
                <a:solidFill>
                  <a:schemeClr val="tx1"/>
                </a:solidFill>
                <a:effectLst>
                  <a:outerShdw blurRad="38100" dist="19050" dir="2700000" algn="tl" rotWithShape="0">
                    <a:schemeClr val="dk1">
                      <a:alpha val="40000"/>
                    </a:schemeClr>
                  </a:outerShdw>
                </a:effectLst>
              </a:rPr>
              <a:t>Diolch</a:t>
            </a:r>
            <a:r>
              <a:rPr lang="en-US" sz="5400" b="0" cap="none" spc="0">
                <a:ln w="0"/>
                <a:solidFill>
                  <a:schemeClr val="tx1"/>
                </a:solidFill>
                <a:effectLst>
                  <a:outerShdw blurRad="38100" dist="19050" dir="2700000" algn="tl" rotWithShape="0">
                    <a:schemeClr val="dk1">
                      <a:alpha val="40000"/>
                    </a:schemeClr>
                  </a:outerShdw>
                </a:effectLst>
              </a:rPr>
              <a:t> </a:t>
            </a:r>
            <a:r>
              <a:rPr lang="en-US" sz="5400" b="0" cap="none" spc="0" err="1">
                <a:ln w="0"/>
                <a:solidFill>
                  <a:schemeClr val="tx1"/>
                </a:solidFill>
                <a:effectLst>
                  <a:outerShdw blurRad="38100" dist="19050" dir="2700000" algn="tl" rotWithShape="0">
                    <a:schemeClr val="dk1">
                      <a:alpha val="40000"/>
                    </a:schemeClr>
                  </a:outerShdw>
                </a:effectLst>
              </a:rPr>
              <a:t>yn</a:t>
            </a:r>
            <a:r>
              <a:rPr lang="en-US" sz="5400" b="0" cap="none" spc="0">
                <a:ln w="0"/>
                <a:solidFill>
                  <a:schemeClr val="tx1"/>
                </a:solidFill>
                <a:effectLst>
                  <a:outerShdw blurRad="38100" dist="19050" dir="2700000" algn="tl" rotWithShape="0">
                    <a:schemeClr val="dk1">
                      <a:alpha val="40000"/>
                    </a:schemeClr>
                  </a:outerShdw>
                </a:effectLst>
              </a:rPr>
              <a:t> </a:t>
            </a:r>
            <a:r>
              <a:rPr lang="en-US" sz="5400" b="0" cap="none" spc="0" err="1">
                <a:ln w="0"/>
                <a:solidFill>
                  <a:schemeClr val="tx1"/>
                </a:solidFill>
                <a:effectLst>
                  <a:outerShdw blurRad="38100" dist="19050" dir="2700000" algn="tl" rotWithShape="0">
                    <a:schemeClr val="dk1">
                      <a:alpha val="40000"/>
                    </a:schemeClr>
                  </a:outerShdw>
                </a:effectLst>
              </a:rPr>
              <a:t>fawr</a:t>
            </a:r>
            <a:r>
              <a:rPr lang="en-US" sz="5400" b="0" cap="none" spc="0">
                <a:ln w="0"/>
                <a:solidFill>
                  <a:schemeClr val="tx1"/>
                </a:solidFill>
                <a:effectLst>
                  <a:outerShdw blurRad="38100" dist="19050" dir="2700000" algn="tl" rotWithShape="0">
                    <a:schemeClr val="dk1">
                      <a:alpha val="40000"/>
                    </a:schemeClr>
                  </a:outerShdw>
                </a:effectLst>
              </a:rPr>
              <a:t> </a:t>
            </a:r>
            <a:r>
              <a:rPr lang="en-US" sz="5400" b="0" cap="none" spc="0" err="1">
                <a:ln w="0"/>
                <a:solidFill>
                  <a:schemeClr val="tx1"/>
                </a:solidFill>
                <a:effectLst>
                  <a:outerShdw blurRad="38100" dist="19050" dir="2700000" algn="tl" rotWithShape="0">
                    <a:schemeClr val="dk1">
                      <a:alpha val="40000"/>
                    </a:schemeClr>
                  </a:outerShdw>
                </a:effectLst>
              </a:rPr>
              <a:t>iawn</a:t>
            </a:r>
            <a:r>
              <a:rPr lang="en-US" sz="5400" b="0" cap="none" spc="0">
                <a:ln w="0"/>
                <a:solidFill>
                  <a:schemeClr val="tx1"/>
                </a:solidFill>
                <a:effectLst>
                  <a:outerShdw blurRad="38100" dist="19050" dir="2700000" algn="tl" rotWithShape="0">
                    <a:schemeClr val="dk1">
                      <a:alpha val="40000"/>
                    </a:schemeClr>
                  </a:outerShdw>
                </a:effectLst>
              </a:rPr>
              <a:t>!</a:t>
            </a:r>
          </a:p>
        </p:txBody>
      </p:sp>
      <p:sp>
        <p:nvSpPr>
          <p:cNvPr id="7" name="TextBox 6"/>
          <p:cNvSpPr txBox="1"/>
          <p:nvPr/>
        </p:nvSpPr>
        <p:spPr>
          <a:xfrm>
            <a:off x="2647986" y="3737475"/>
            <a:ext cx="6849824" cy="369332"/>
          </a:xfrm>
          <a:prstGeom prst="rect">
            <a:avLst/>
          </a:prstGeom>
          <a:noFill/>
        </p:spPr>
        <p:txBody>
          <a:bodyPr wrap="none" rtlCol="0">
            <a:spAutoFit/>
          </a:bodyPr>
          <a:lstStyle/>
          <a:p>
            <a:r>
              <a:rPr lang="en-US"/>
              <a:t>Should you have any queries, please contact me on the address below</a:t>
            </a:r>
            <a:endParaRPr lang="en-GB"/>
          </a:p>
        </p:txBody>
      </p:sp>
    </p:spTree>
    <p:extLst>
      <p:ext uri="{BB962C8B-B14F-4D97-AF65-F5344CB8AC3E}">
        <p14:creationId xmlns:p14="http://schemas.microsoft.com/office/powerpoint/2010/main" val="3945675615"/>
      </p:ext>
    </p:extLst>
  </p:cSld>
  <p:clrMapOvr>
    <a:masterClrMapping/>
  </p:clrMapOvr>
  <mc:AlternateContent xmlns:mc="http://schemas.openxmlformats.org/markup-compatibility/2006" xmlns:p14="http://schemas.microsoft.com/office/powerpoint/2010/main">
    <mc:Choice Requires="p14">
      <p:transition spd="slow" p14:dur="2000" advTm="30000"/>
    </mc:Choice>
    <mc:Fallback xmlns="">
      <p:transition spd="slow" advTm="30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Religious Education</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6893010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D1400-CE55-BE49-89D3-C4583EB5C7E1}"/>
              </a:ext>
            </a:extLst>
          </p:cNvPr>
          <p:cNvSpPr>
            <a:spLocks noGrp="1"/>
          </p:cNvSpPr>
          <p:nvPr>
            <p:ph type="title"/>
          </p:nvPr>
        </p:nvSpPr>
        <p:spPr>
          <a:xfrm>
            <a:off x="337845" y="265760"/>
            <a:ext cx="10160000" cy="1143000"/>
          </a:xfrm>
        </p:spPr>
        <p:txBody>
          <a:bodyPr>
            <a:normAutofit/>
          </a:bodyPr>
          <a:lstStyle/>
          <a:p>
            <a:pPr algn="ctr"/>
            <a:r>
              <a:rPr lang="en-US" sz="6000" dirty="0"/>
              <a:t>YEAR 10:GCSE RE</a:t>
            </a:r>
          </a:p>
        </p:txBody>
      </p:sp>
      <p:sp>
        <p:nvSpPr>
          <p:cNvPr id="3" name="Content Placeholder 2">
            <a:extLst>
              <a:ext uri="{FF2B5EF4-FFF2-40B4-BE49-F238E27FC236}">
                <a16:creationId xmlns:a16="http://schemas.microsoft.com/office/drawing/2014/main" id="{574440AF-2B05-FA41-B226-380AEB102E29}"/>
              </a:ext>
            </a:extLst>
          </p:cNvPr>
          <p:cNvSpPr>
            <a:spLocks noGrp="1"/>
          </p:cNvSpPr>
          <p:nvPr>
            <p:ph idx="1"/>
          </p:nvPr>
        </p:nvSpPr>
        <p:spPr>
          <a:xfrm>
            <a:off x="467557" y="1839896"/>
            <a:ext cx="10160000" cy="4800600"/>
          </a:xfrm>
        </p:spPr>
        <p:txBody>
          <a:bodyPr>
            <a:normAutofit/>
          </a:bodyPr>
          <a:lstStyle/>
          <a:p>
            <a:r>
              <a:rPr lang="en-US" sz="2800" dirty="0"/>
              <a:t>Pupils will be sitting two exams in total over the two years.</a:t>
            </a:r>
          </a:p>
          <a:p>
            <a:endParaRPr lang="en-US" sz="2800" dirty="0"/>
          </a:p>
          <a:p>
            <a:r>
              <a:rPr lang="en-US" sz="2800" dirty="0"/>
              <a:t>The first exam will be this summer:</a:t>
            </a:r>
          </a:p>
          <a:p>
            <a:pPr marL="0" indent="0">
              <a:buNone/>
            </a:pPr>
            <a:endParaRPr lang="en-US" sz="2800" dirty="0"/>
          </a:p>
          <a:p>
            <a:pPr marL="0" indent="0">
              <a:buNone/>
            </a:pPr>
            <a:r>
              <a:rPr lang="en-US" sz="2800" dirty="0"/>
              <a:t> Paper 1 (50%) – on everything they covered in Year 10 (May)</a:t>
            </a:r>
          </a:p>
        </p:txBody>
      </p:sp>
      <p:pic>
        <p:nvPicPr>
          <p:cNvPr id="5" name="Picture 4" descr="A picture containing graphical user interface&#10;&#10;Description automatically generated">
            <a:extLst>
              <a:ext uri="{FF2B5EF4-FFF2-40B4-BE49-F238E27FC236}">
                <a16:creationId xmlns:a16="http://schemas.microsoft.com/office/drawing/2014/main" id="{7878EA4A-FFCA-13B7-D4EA-5C07C98AE8CB}"/>
              </a:ext>
            </a:extLst>
          </p:cNvPr>
          <p:cNvPicPr>
            <a:picLocks noChangeAspect="1"/>
          </p:cNvPicPr>
          <p:nvPr/>
        </p:nvPicPr>
        <p:blipFill rotWithShape="1">
          <a:blip r:embed="rId2"/>
          <a:srcRect l="78856" r="2780"/>
          <a:stretch/>
        </p:blipFill>
        <p:spPr>
          <a:xfrm>
            <a:off x="9747682" y="33610"/>
            <a:ext cx="1500326" cy="1877308"/>
          </a:xfrm>
          <a:prstGeom prst="rect">
            <a:avLst/>
          </a:prstGeom>
        </p:spPr>
      </p:pic>
    </p:spTree>
    <p:extLst>
      <p:ext uri="{BB962C8B-B14F-4D97-AF65-F5344CB8AC3E}">
        <p14:creationId xmlns:p14="http://schemas.microsoft.com/office/powerpoint/2010/main" val="151457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B287C-A549-5645-B39C-40ED177ADF96}"/>
              </a:ext>
            </a:extLst>
          </p:cNvPr>
          <p:cNvSpPr>
            <a:spLocks noGrp="1"/>
          </p:cNvSpPr>
          <p:nvPr>
            <p:ph type="title"/>
          </p:nvPr>
        </p:nvSpPr>
        <p:spPr>
          <a:xfrm>
            <a:off x="609600" y="162343"/>
            <a:ext cx="10160000" cy="1143000"/>
          </a:xfrm>
        </p:spPr>
        <p:txBody>
          <a:bodyPr>
            <a:normAutofit/>
          </a:bodyPr>
          <a:lstStyle/>
          <a:p>
            <a:pPr algn="ctr"/>
            <a:r>
              <a:rPr lang="en-US" sz="4400"/>
              <a:t>Paper 1</a:t>
            </a:r>
          </a:p>
        </p:txBody>
      </p:sp>
      <p:sp>
        <p:nvSpPr>
          <p:cNvPr id="3" name="Content Placeholder 2">
            <a:extLst>
              <a:ext uri="{FF2B5EF4-FFF2-40B4-BE49-F238E27FC236}">
                <a16:creationId xmlns:a16="http://schemas.microsoft.com/office/drawing/2014/main" id="{5C05882B-58F4-8A4A-BC71-FAA6C559AB04}"/>
              </a:ext>
            </a:extLst>
          </p:cNvPr>
          <p:cNvSpPr>
            <a:spLocks noGrp="1"/>
          </p:cNvSpPr>
          <p:nvPr>
            <p:ph idx="1"/>
          </p:nvPr>
        </p:nvSpPr>
        <p:spPr>
          <a:xfrm>
            <a:off x="609600" y="1768876"/>
            <a:ext cx="10160000" cy="4800600"/>
          </a:xfrm>
        </p:spPr>
        <p:txBody>
          <a:bodyPr/>
          <a:lstStyle/>
          <a:p>
            <a:r>
              <a:rPr lang="en-US" sz="2800" dirty="0"/>
              <a:t>Theme 1 – Catholic Core beliefs, teachings and practices</a:t>
            </a:r>
          </a:p>
          <a:p>
            <a:r>
              <a:rPr lang="en-US" sz="2800" dirty="0"/>
              <a:t>Theme 2 – Jewish Core beliefs, teachings and practices</a:t>
            </a:r>
          </a:p>
          <a:p>
            <a:r>
              <a:rPr lang="en-US" sz="2800" dirty="0"/>
              <a:t>Theme 3 – Issues of Life and Death</a:t>
            </a:r>
          </a:p>
          <a:p>
            <a:r>
              <a:rPr lang="en-US" sz="2800" dirty="0"/>
              <a:t>Theme 4 – Issues of Good and Evil</a:t>
            </a:r>
          </a:p>
          <a:p>
            <a:endParaRPr lang="en-US" sz="2800" dirty="0"/>
          </a:p>
          <a:p>
            <a:r>
              <a:rPr lang="en-US" sz="2800" dirty="0"/>
              <a:t>The paper will have 4 questions (one on each theme) and will be 2 hours long.</a:t>
            </a:r>
          </a:p>
        </p:txBody>
      </p:sp>
    </p:spTree>
    <p:extLst>
      <p:ext uri="{BB962C8B-B14F-4D97-AF65-F5344CB8AC3E}">
        <p14:creationId xmlns:p14="http://schemas.microsoft.com/office/powerpoint/2010/main" val="52594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93E41-8268-5D45-827A-16909B0D5874}"/>
              </a:ext>
            </a:extLst>
          </p:cNvPr>
          <p:cNvSpPr>
            <a:spLocks noGrp="1"/>
          </p:cNvSpPr>
          <p:nvPr>
            <p:ph type="title"/>
          </p:nvPr>
        </p:nvSpPr>
        <p:spPr>
          <a:xfrm>
            <a:off x="561473" y="130259"/>
            <a:ext cx="10160000" cy="1143000"/>
          </a:xfrm>
        </p:spPr>
        <p:txBody>
          <a:bodyPr>
            <a:normAutofit/>
          </a:bodyPr>
          <a:lstStyle/>
          <a:p>
            <a:pPr algn="ctr"/>
            <a:r>
              <a:rPr lang="en-US" sz="4400"/>
              <a:t>How we will support your child</a:t>
            </a:r>
          </a:p>
        </p:txBody>
      </p:sp>
      <p:sp>
        <p:nvSpPr>
          <p:cNvPr id="3" name="Content Placeholder 2">
            <a:extLst>
              <a:ext uri="{FF2B5EF4-FFF2-40B4-BE49-F238E27FC236}">
                <a16:creationId xmlns:a16="http://schemas.microsoft.com/office/drawing/2014/main" id="{2233D102-E7EE-3949-B68D-718B37D24556}"/>
              </a:ext>
            </a:extLst>
          </p:cNvPr>
          <p:cNvSpPr>
            <a:spLocks noGrp="1"/>
          </p:cNvSpPr>
          <p:nvPr>
            <p:ph idx="1"/>
          </p:nvPr>
        </p:nvSpPr>
        <p:spPr>
          <a:xfrm>
            <a:off x="739477" y="1630703"/>
            <a:ext cx="8596668" cy="4865596"/>
          </a:xfrm>
        </p:spPr>
        <p:txBody>
          <a:bodyPr>
            <a:normAutofit/>
          </a:bodyPr>
          <a:lstStyle/>
          <a:p>
            <a:r>
              <a:rPr lang="en-US" sz="2800" dirty="0"/>
              <a:t>Continue to assess regularly – end of unit tests</a:t>
            </a:r>
          </a:p>
          <a:p>
            <a:r>
              <a:rPr lang="en-US" sz="2800" dirty="0"/>
              <a:t>Key words tests</a:t>
            </a:r>
          </a:p>
          <a:p>
            <a:r>
              <a:rPr lang="en-US" sz="2800" dirty="0"/>
              <a:t>Provide revision materials and course materials</a:t>
            </a:r>
          </a:p>
          <a:p>
            <a:r>
              <a:rPr lang="en-US" sz="2800" dirty="0"/>
              <a:t>Provide additional revision sessions from March</a:t>
            </a:r>
          </a:p>
          <a:p>
            <a:endParaRPr lang="en-US" sz="2800" dirty="0"/>
          </a:p>
          <a:p>
            <a:r>
              <a:rPr lang="en-US" sz="2800" dirty="0"/>
              <a:t>If you have any questions, please do not hesitate to get in touch:</a:t>
            </a:r>
          </a:p>
          <a:p>
            <a:endParaRPr lang="en-US" sz="2800" dirty="0"/>
          </a:p>
          <a:p>
            <a:pPr marL="0" indent="0">
              <a:buNone/>
            </a:pPr>
            <a:r>
              <a:rPr lang="en-US" sz="2800" dirty="0"/>
              <a:t>caroline.dunn@archbishopmg.co.uk</a:t>
            </a:r>
          </a:p>
          <a:p>
            <a:endParaRPr lang="en-US" sz="2400" dirty="0"/>
          </a:p>
        </p:txBody>
      </p:sp>
    </p:spTree>
    <p:extLst>
      <p:ext uri="{BB962C8B-B14F-4D97-AF65-F5344CB8AC3E}">
        <p14:creationId xmlns:p14="http://schemas.microsoft.com/office/powerpoint/2010/main" val="399585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7A232-B46C-CE45-836D-6C315D9100C9}"/>
              </a:ext>
            </a:extLst>
          </p:cNvPr>
          <p:cNvSpPr>
            <a:spLocks noGrp="1"/>
          </p:cNvSpPr>
          <p:nvPr>
            <p:ph type="title"/>
          </p:nvPr>
        </p:nvSpPr>
        <p:spPr>
          <a:xfrm>
            <a:off x="609600" y="210470"/>
            <a:ext cx="10160000" cy="1143000"/>
          </a:xfrm>
        </p:spPr>
        <p:txBody>
          <a:bodyPr>
            <a:normAutofit/>
          </a:bodyPr>
          <a:lstStyle/>
          <a:p>
            <a:pPr algn="ctr"/>
            <a:r>
              <a:rPr lang="en-US" sz="4400"/>
              <a:t>How can you support your child?</a:t>
            </a:r>
          </a:p>
        </p:txBody>
      </p:sp>
      <p:sp>
        <p:nvSpPr>
          <p:cNvPr id="3" name="Content Placeholder 2">
            <a:extLst>
              <a:ext uri="{FF2B5EF4-FFF2-40B4-BE49-F238E27FC236}">
                <a16:creationId xmlns:a16="http://schemas.microsoft.com/office/drawing/2014/main" id="{57AF315A-AF6D-3147-920B-27253CECE1C5}"/>
              </a:ext>
            </a:extLst>
          </p:cNvPr>
          <p:cNvSpPr>
            <a:spLocks noGrp="1"/>
          </p:cNvSpPr>
          <p:nvPr>
            <p:ph idx="1"/>
          </p:nvPr>
        </p:nvSpPr>
        <p:spPr/>
        <p:txBody>
          <a:bodyPr>
            <a:noAutofit/>
          </a:bodyPr>
          <a:lstStyle/>
          <a:p>
            <a:r>
              <a:rPr lang="en-US" sz="2800"/>
              <a:t>Engage in their learning – ask questions/test</a:t>
            </a:r>
          </a:p>
          <a:p>
            <a:r>
              <a:rPr lang="en-US" sz="2800"/>
              <a:t>Encourage the use of useful websites</a:t>
            </a:r>
          </a:p>
          <a:p>
            <a:endParaRPr lang="en-US" sz="2800"/>
          </a:p>
          <a:p>
            <a:r>
              <a:rPr lang="en-US" sz="2800"/>
              <a:t>Useful websites:</a:t>
            </a:r>
          </a:p>
          <a:p>
            <a:endParaRPr lang="en-US" sz="2800"/>
          </a:p>
          <a:p>
            <a:pPr marL="0" indent="0">
              <a:buNone/>
            </a:pPr>
            <a:r>
              <a:rPr lang="en-US" sz="2800"/>
              <a:t>- BBC Bitesize</a:t>
            </a:r>
          </a:p>
          <a:p>
            <a:pPr>
              <a:buFontTx/>
              <a:buChar char="-"/>
            </a:pPr>
            <a:r>
              <a:rPr lang="en-US" sz="2800"/>
              <a:t>WJEC</a:t>
            </a:r>
          </a:p>
          <a:p>
            <a:pPr marL="0" indent="0">
              <a:buNone/>
            </a:pPr>
            <a:endParaRPr lang="en-US" sz="2800"/>
          </a:p>
          <a:p>
            <a:r>
              <a:rPr lang="en-US" sz="2800" err="1"/>
              <a:t>caroline.dunn@archbishopmg.co.uk</a:t>
            </a:r>
            <a:endParaRPr lang="en-US" sz="2800"/>
          </a:p>
        </p:txBody>
      </p:sp>
    </p:spTree>
    <p:extLst>
      <p:ext uri="{BB962C8B-B14F-4D97-AF65-F5344CB8AC3E}">
        <p14:creationId xmlns:p14="http://schemas.microsoft.com/office/powerpoint/2010/main" val="509170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C3D7F2-481A-4E71-596B-CC95B13A6601}"/>
              </a:ext>
            </a:extLst>
          </p:cNvPr>
          <p:cNvPicPr>
            <a:picLocks noChangeAspect="1"/>
          </p:cNvPicPr>
          <p:nvPr/>
        </p:nvPicPr>
        <p:blipFill rotWithShape="1">
          <a:blip r:embed="rId2"/>
          <a:srcRect t="6236" b="9601"/>
          <a:stretch/>
        </p:blipFill>
        <p:spPr>
          <a:xfrm>
            <a:off x="20" y="10"/>
            <a:ext cx="12191980" cy="6857990"/>
          </a:xfrm>
          <a:prstGeom prst="rect">
            <a:avLst/>
          </a:prstGeom>
          <a:noFill/>
        </p:spPr>
      </p:pic>
    </p:spTree>
    <p:extLst>
      <p:ext uri="{BB962C8B-B14F-4D97-AF65-F5344CB8AC3E}">
        <p14:creationId xmlns:p14="http://schemas.microsoft.com/office/powerpoint/2010/main" val="32191233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521" y="2638085"/>
            <a:ext cx="9823268" cy="1938992"/>
          </a:xfrm>
          <a:prstGeom prst="rect">
            <a:avLst/>
          </a:prstGeom>
        </p:spPr>
        <p:txBody>
          <a:bodyPr wrap="square">
            <a:spAutoFit/>
          </a:bodyPr>
          <a:lstStyle/>
          <a:p>
            <a:pPr algn="ctr"/>
            <a:r>
              <a:rPr lang="en-US" sz="2400"/>
              <a:t>If you have any questions please do not hesitate to contact </a:t>
            </a:r>
          </a:p>
          <a:p>
            <a:pPr algn="ctr"/>
            <a:endParaRPr lang="en-US" sz="2400"/>
          </a:p>
          <a:p>
            <a:pPr algn="ctr"/>
            <a:r>
              <a:rPr lang="en-US" sz="2400">
                <a:hlinkClick r:id="rId2"/>
              </a:rPr>
              <a:t>Year10expectation@archbishopmg.co.uk</a:t>
            </a:r>
            <a:endParaRPr lang="en-US" sz="2400"/>
          </a:p>
          <a:p>
            <a:pPr algn="ctr"/>
            <a:endParaRPr lang="en-US" sz="2400"/>
          </a:p>
          <a:p>
            <a:pPr algn="ctr"/>
            <a:r>
              <a:rPr lang="en-US" sz="2400"/>
              <a:t> </a:t>
            </a:r>
          </a:p>
        </p:txBody>
      </p:sp>
    </p:spTree>
    <p:extLst>
      <p:ext uri="{BB962C8B-B14F-4D97-AF65-F5344CB8AC3E}">
        <p14:creationId xmlns:p14="http://schemas.microsoft.com/office/powerpoint/2010/main" val="158154617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5"/>
</p:tagLst>
</file>

<file path=ppt/tags/tag2.xml><?xml version="1.0" encoding="utf-8"?>
<p:tagLst xmlns:a="http://schemas.openxmlformats.org/drawingml/2006/main" xmlns:r="http://schemas.openxmlformats.org/officeDocument/2006/relationships" xmlns:p="http://schemas.openxmlformats.org/presentationml/2006/main">
  <p:tag name="TIMING" val="|34.2|12.6|48.7|34.3|13.7|37.3"/>
</p:tagLst>
</file>

<file path=ppt/tags/tag3.xml><?xml version="1.0" encoding="utf-8"?>
<p:tagLst xmlns:a="http://schemas.openxmlformats.org/drawingml/2006/main" xmlns:r="http://schemas.openxmlformats.org/officeDocument/2006/relationships" xmlns:p="http://schemas.openxmlformats.org/presentationml/2006/main">
  <p:tag name="TIMING" val="|34.2|12.6|48.7|34.3|13.7|37.3"/>
</p:tagLst>
</file>

<file path=ppt/tags/tag4.xml><?xml version="1.0" encoding="utf-8"?>
<p:tagLst xmlns:a="http://schemas.openxmlformats.org/drawingml/2006/main" xmlns:r="http://schemas.openxmlformats.org/officeDocument/2006/relationships" xmlns:p="http://schemas.openxmlformats.org/presentationml/2006/main">
  <p:tag name="TIMING" val="|1.1|7.9|17.1|23.9|10.8|22.9"/>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TotalTime>
  <Words>2311</Words>
  <Application>Microsoft Office PowerPoint</Application>
  <PresentationFormat>Widescreen</PresentationFormat>
  <Paragraphs>321</Paragraphs>
  <Slides>44</Slides>
  <Notes>6</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44</vt:i4>
      </vt:variant>
    </vt:vector>
  </HeadingPairs>
  <TitlesOfParts>
    <vt:vector size="60" baseType="lpstr">
      <vt:lpstr>ＭＳ Ｐゴシック</vt:lpstr>
      <vt:lpstr>Arial</vt:lpstr>
      <vt:lpstr>Arial Rounded MT Bold</vt:lpstr>
      <vt:lpstr>Arial,Sans-Serif</vt:lpstr>
      <vt:lpstr>Avenir</vt:lpstr>
      <vt:lpstr>Baguet Script</vt:lpstr>
      <vt:lpstr>Calibri</vt:lpstr>
      <vt:lpstr>Calibri Light</vt:lpstr>
      <vt:lpstr>Cambria</vt:lpstr>
      <vt:lpstr>Comic Sans MS</vt:lpstr>
      <vt:lpstr>Cooper Black</vt:lpstr>
      <vt:lpstr>Times New Roman</vt:lpstr>
      <vt:lpstr>Wingdings</vt:lpstr>
      <vt:lpstr>Office Theme</vt:lpstr>
      <vt:lpstr>Adjacency</vt:lpstr>
      <vt:lpstr>Default Design</vt:lpstr>
      <vt:lpstr>Archbishop McGrath Catholic High School</vt:lpstr>
      <vt:lpstr>PowerPoint Presentation</vt:lpstr>
      <vt:lpstr>PowerPoint Presentation</vt:lpstr>
      <vt:lpstr>PowerPoint Presentation</vt:lpstr>
      <vt:lpstr>Year 10 Wellbeing Support</vt:lpstr>
      <vt:lpstr>Year 10 Wellbeing Support</vt:lpstr>
      <vt:lpstr>#attendtoachieve</vt:lpstr>
      <vt:lpstr>PowerPoint Presentation</vt:lpstr>
      <vt:lpstr>EXAMINATION DATES TO BE CONFIRMED</vt:lpstr>
      <vt:lpstr>Courses offered in science:</vt:lpstr>
      <vt:lpstr>Plan your revision!</vt:lpstr>
      <vt:lpstr>Past papers, past papers, past papers!</vt:lpstr>
      <vt:lpstr>What happens next?</vt:lpstr>
      <vt:lpstr>English </vt:lpstr>
      <vt:lpstr>GCSE English Language Course Outline</vt:lpstr>
      <vt:lpstr>GCSE English Literature Course Outline</vt:lpstr>
      <vt:lpstr>PowerPoint Presentation</vt:lpstr>
      <vt:lpstr>PowerPoint Presentation</vt:lpstr>
      <vt:lpstr>Mrs S Timbrell Head of Mathematics</vt:lpstr>
      <vt:lpstr>      </vt:lpstr>
      <vt:lpstr>Year 10 Classes</vt:lpstr>
      <vt:lpstr>Learning online</vt:lpstr>
      <vt:lpstr>PowerPoint Presentation</vt:lpstr>
      <vt:lpstr>Mathswatch</vt:lpstr>
      <vt:lpstr>PowerPoint Presentation</vt:lpstr>
      <vt:lpstr>Revision Cards</vt:lpstr>
      <vt:lpstr>PowerPoint Presentation</vt:lpstr>
      <vt:lpstr>PowerPoint Presentation</vt:lpstr>
      <vt:lpstr>PowerPoint Presentation</vt:lpstr>
      <vt:lpstr>Parents can…</vt:lpstr>
      <vt:lpstr>PowerPoint Presentation</vt:lpstr>
      <vt:lpstr>PowerPoint Presentation</vt:lpstr>
      <vt:lpstr>Welsh </vt:lpstr>
      <vt:lpstr>PowerPoint Presentation</vt:lpstr>
      <vt:lpstr>PowerPoint Presentation</vt:lpstr>
      <vt:lpstr>PowerPoint Presentation</vt:lpstr>
      <vt:lpstr>nicola.lewis@archbishopmg.co.uk </vt:lpstr>
      <vt:lpstr>Religious Education</vt:lpstr>
      <vt:lpstr>YEAR 10:GCSE RE</vt:lpstr>
      <vt:lpstr>Paper 1</vt:lpstr>
      <vt:lpstr>How we will support your child</vt:lpstr>
      <vt:lpstr>How can you support your child?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Martine Powell</dc:creator>
  <cp:lastModifiedBy>Martine Farrow</cp:lastModifiedBy>
  <cp:revision>47</cp:revision>
  <dcterms:created xsi:type="dcterms:W3CDTF">2021-09-29T11:39:04Z</dcterms:created>
  <dcterms:modified xsi:type="dcterms:W3CDTF">2024-09-19T14:25:38Z</dcterms:modified>
</cp:coreProperties>
</file>