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6" r:id="rId9"/>
    <p:sldId id="270" r:id="rId10"/>
    <p:sldId id="267" r:id="rId11"/>
    <p:sldId id="269" r:id="rId12"/>
    <p:sldId id="271" r:id="rId13"/>
  </p:sldIdLst>
  <p:sldSz cx="18288000" cy="10287000"/>
  <p:notesSz cx="6858000" cy="9144000"/>
  <p:embeddedFontLst>
    <p:embeddedFont>
      <p:font typeface="Bryndan Write" panose="020B060402020202020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Heebo Regular" panose="020B0604020202020204" charset="-79"/>
      <p:regular r:id="rId19"/>
    </p:embeddedFont>
    <p:embeddedFont>
      <p:font typeface="Heebo Bold" panose="020B0604020202020204" charset="-79"/>
      <p:regular r:id="rId20"/>
    </p:embeddedFont>
    <p:embeddedFont>
      <p:font typeface="Heebo Bold Bold" panose="020B0604020202020204" charset="-79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3924" autoAdjust="0"/>
  </p:normalViewPr>
  <p:slideViewPr>
    <p:cSldViewPr>
      <p:cViewPr varScale="1">
        <p:scale>
          <a:sx n="71" d="100"/>
          <a:sy n="71" d="100"/>
        </p:scale>
        <p:origin x="33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14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30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30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6.png"/><Relationship Id="rId4" Type="http://schemas.openxmlformats.org/officeDocument/2006/relationships/image" Target="../media/image30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6.png"/><Relationship Id="rId4" Type="http://schemas.openxmlformats.org/officeDocument/2006/relationships/image" Target="../media/image30.svg"/><Relationship Id="rId9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5" Type="http://schemas.openxmlformats.org/officeDocument/2006/relationships/image" Target="../media/image9.png"/><Relationship Id="rId10" Type="http://schemas.openxmlformats.org/officeDocument/2006/relationships/image" Target="../media/image17.png"/><Relationship Id="rId4" Type="http://schemas.openxmlformats.org/officeDocument/2006/relationships/image" Target="../media/image22.svg"/><Relationship Id="rId9" Type="http://schemas.openxmlformats.org/officeDocument/2006/relationships/image" Target="../media/image30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3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30479"/>
            <a:ext cx="18287999" cy="10286999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15340805" y="-349570"/>
            <a:ext cx="2519451" cy="3086100"/>
            <a:chOff x="0" y="0"/>
            <a:chExt cx="663559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3559" cy="812800"/>
            </a:xfrm>
            <a:custGeom>
              <a:avLst/>
              <a:gdLst/>
              <a:ahLst/>
              <a:cxnLst/>
              <a:rect l="l" t="t" r="r" b="b"/>
              <a:pathLst>
                <a:path w="663559" h="812800">
                  <a:moveTo>
                    <a:pt x="0" y="0"/>
                  </a:moveTo>
                  <a:lnTo>
                    <a:pt x="663559" y="0"/>
                  </a:lnTo>
                  <a:lnTo>
                    <a:pt x="66355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C4D2B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663559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70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53424" y="-3265"/>
            <a:ext cx="10895575" cy="64043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7201"/>
              </a:lnSpc>
            </a:pPr>
            <a:r>
              <a:rPr lang="en-GB" sz="8800" b="1" dirty="0">
                <a:solidFill>
                  <a:schemeClr val="bg1"/>
                </a:solidFill>
                <a:latin typeface="Tekton Pro Cond" panose="020F0606020208020904" pitchFamily="34" charset="0"/>
              </a:rPr>
              <a:t>Welcome to the launch of </a:t>
            </a:r>
            <a:br>
              <a:rPr lang="en-GB" sz="8800" b="1" dirty="0">
                <a:solidFill>
                  <a:schemeClr val="bg1"/>
                </a:solidFill>
                <a:latin typeface="Tekton Pro Cond" panose="020F0606020208020904" pitchFamily="34" charset="0"/>
              </a:rPr>
            </a:br>
            <a:r>
              <a:rPr lang="en-GB" sz="8800" b="1" dirty="0">
                <a:solidFill>
                  <a:schemeClr val="bg1"/>
                </a:solidFill>
                <a:latin typeface="Tekton Pro Cond" panose="020F0606020208020904" pitchFamily="34" charset="0"/>
              </a:rPr>
              <a:t>Year 9 GCSE Options Choices </a:t>
            </a:r>
            <a:r>
              <a:rPr lang="en-GB" sz="8800" b="1" dirty="0" smtClean="0">
                <a:solidFill>
                  <a:schemeClr val="bg1"/>
                </a:solidFill>
                <a:latin typeface="Tekton Pro Cond" panose="020F0606020208020904" pitchFamily="34" charset="0"/>
              </a:rPr>
              <a:t>2024</a:t>
            </a:r>
            <a:endParaRPr lang="en-US" sz="8800" b="1" spc="344" dirty="0">
              <a:solidFill>
                <a:schemeClr val="bg1"/>
              </a:solidFill>
              <a:latin typeface="Heebo Bold Bold"/>
              <a:ea typeface="Heebo Bold Bold"/>
              <a:cs typeface="Heebo Bold Bold"/>
              <a:sym typeface="Heebo Bold Bold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15462148" y="211596"/>
            <a:ext cx="2321907" cy="2321907"/>
          </a:xfrm>
          <a:custGeom>
            <a:avLst/>
            <a:gdLst/>
            <a:ahLst/>
            <a:cxnLst/>
            <a:rect l="l" t="t" r="r" b="b"/>
            <a:pathLst>
              <a:path w="2321907" h="2321907">
                <a:moveTo>
                  <a:pt x="0" y="0"/>
                </a:moveTo>
                <a:lnTo>
                  <a:pt x="2321907" y="0"/>
                </a:lnTo>
                <a:lnTo>
                  <a:pt x="2321907" y="2321907"/>
                </a:lnTo>
                <a:lnTo>
                  <a:pt x="0" y="23219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6036725" y="9182100"/>
            <a:ext cx="6188422" cy="9015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3600" dirty="0" err="1">
                <a:solidFill>
                  <a:schemeClr val="bg1"/>
                </a:solidFill>
                <a:latin typeface="Heebo Regular"/>
                <a:ea typeface="Heebo Regular"/>
                <a:cs typeface="Heebo Regular"/>
                <a:sym typeface="Heebo Regular"/>
              </a:rPr>
              <a:t>Ysgol</a:t>
            </a:r>
            <a:r>
              <a:rPr lang="en-US" sz="3600" dirty="0">
                <a:solidFill>
                  <a:schemeClr val="bg1"/>
                </a:solidFill>
                <a:latin typeface="Heebo Regular"/>
                <a:ea typeface="Heebo Regular"/>
                <a:cs typeface="Heebo Regular"/>
                <a:sym typeface="Heebo Regular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Heebo Regular"/>
                <a:ea typeface="Heebo Regular"/>
                <a:cs typeface="Heebo Regular"/>
                <a:sym typeface="Heebo Regular"/>
              </a:rPr>
              <a:t>Uwchradd</a:t>
            </a:r>
            <a:r>
              <a:rPr lang="en-US" sz="3600" dirty="0">
                <a:solidFill>
                  <a:schemeClr val="bg1"/>
                </a:solidFill>
                <a:latin typeface="Heebo Regular"/>
                <a:ea typeface="Heebo Regular"/>
                <a:cs typeface="Heebo Regular"/>
                <a:sym typeface="Heebo Regular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Heebo Regular"/>
                <a:ea typeface="Heebo Regular"/>
                <a:cs typeface="Heebo Regular"/>
                <a:sym typeface="Heebo Regular"/>
              </a:rPr>
              <a:t>Gatholic</a:t>
            </a:r>
            <a:r>
              <a:rPr lang="en-US" sz="3600" dirty="0">
                <a:solidFill>
                  <a:schemeClr val="bg1"/>
                </a:solidFill>
                <a:latin typeface="Heebo Regular"/>
                <a:ea typeface="Heebo Regular"/>
                <a:cs typeface="Heebo Regular"/>
                <a:sym typeface="Heebo Regular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Heebo Regular"/>
                <a:ea typeface="Heebo Regular"/>
                <a:cs typeface="Heebo Regular"/>
                <a:sym typeface="Heebo Regular"/>
              </a:rPr>
              <a:t>Archesgob</a:t>
            </a:r>
            <a:r>
              <a:rPr lang="en-US" sz="3600" dirty="0">
                <a:solidFill>
                  <a:schemeClr val="bg1"/>
                </a:solidFill>
                <a:latin typeface="Heebo Regular"/>
                <a:ea typeface="Heebo Regular"/>
                <a:cs typeface="Heebo Regular"/>
                <a:sym typeface="Heebo Regular"/>
              </a:rPr>
              <a:t> McGrath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790903" y="1085618"/>
            <a:ext cx="8815617" cy="1869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45"/>
              </a:lnSpc>
            </a:pPr>
            <a:r>
              <a:rPr lang="en-US" sz="6600" b="1" dirty="0"/>
              <a:t>The Process of Options – What are Options? </a:t>
            </a:r>
            <a:endParaRPr lang="en-US" sz="6300" b="1" dirty="0">
              <a:solidFill>
                <a:srgbClr val="0C4D2B"/>
              </a:solidFill>
              <a:latin typeface="Heebo Bold Bold"/>
              <a:ea typeface="Heebo Bold Bold"/>
              <a:cs typeface="Heebo Bold Bold"/>
              <a:sym typeface="Heebo Bold Bold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7230466" y="5640950"/>
            <a:ext cx="1120875" cy="599668"/>
          </a:xfrm>
          <a:custGeom>
            <a:avLst/>
            <a:gdLst/>
            <a:ahLst/>
            <a:cxnLst/>
            <a:rect l="l" t="t" r="r" b="b"/>
            <a:pathLst>
              <a:path w="1120875" h="599668">
                <a:moveTo>
                  <a:pt x="0" y="0"/>
                </a:moveTo>
                <a:lnTo>
                  <a:pt x="1120875" y="0"/>
                </a:lnTo>
                <a:lnTo>
                  <a:pt x="1120875" y="599668"/>
                </a:lnTo>
                <a:lnTo>
                  <a:pt x="0" y="5996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239175" y="7429500"/>
            <a:ext cx="1120875" cy="599668"/>
          </a:xfrm>
          <a:custGeom>
            <a:avLst/>
            <a:gdLst/>
            <a:ahLst/>
            <a:cxnLst/>
            <a:rect l="l" t="t" r="r" b="b"/>
            <a:pathLst>
              <a:path w="1120875" h="599668">
                <a:moveTo>
                  <a:pt x="0" y="0"/>
                </a:moveTo>
                <a:lnTo>
                  <a:pt x="1120875" y="0"/>
                </a:lnTo>
                <a:lnTo>
                  <a:pt x="1120875" y="599668"/>
                </a:lnTo>
                <a:lnTo>
                  <a:pt x="0" y="5996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-11496"/>
            <a:ext cx="6308917" cy="10287000"/>
          </a:xfrm>
          <a:custGeom>
            <a:avLst/>
            <a:gdLst/>
            <a:ahLst/>
            <a:cxnLst/>
            <a:rect l="l" t="t" r="r" b="b"/>
            <a:pathLst>
              <a:path w="6308917" h="10287000">
                <a:moveTo>
                  <a:pt x="0" y="0"/>
                </a:moveTo>
                <a:lnTo>
                  <a:pt x="6308917" y="0"/>
                </a:lnTo>
                <a:lnTo>
                  <a:pt x="6308917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72291" r="-72291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230466" y="3685904"/>
            <a:ext cx="1120875" cy="599668"/>
          </a:xfrm>
          <a:custGeom>
            <a:avLst/>
            <a:gdLst/>
            <a:ahLst/>
            <a:cxnLst/>
            <a:rect l="l" t="t" r="r" b="b"/>
            <a:pathLst>
              <a:path w="1120875" h="599668">
                <a:moveTo>
                  <a:pt x="0" y="0"/>
                </a:moveTo>
                <a:lnTo>
                  <a:pt x="1120875" y="0"/>
                </a:lnTo>
                <a:lnTo>
                  <a:pt x="1120875" y="599668"/>
                </a:lnTo>
                <a:lnTo>
                  <a:pt x="0" y="5996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374211" y="356162"/>
            <a:ext cx="1150508" cy="1230776"/>
          </a:xfrm>
          <a:custGeom>
            <a:avLst/>
            <a:gdLst/>
            <a:ahLst/>
            <a:cxnLst/>
            <a:rect l="l" t="t" r="r" b="b"/>
            <a:pathLst>
              <a:path w="1150508" h="1230776">
                <a:moveTo>
                  <a:pt x="0" y="0"/>
                </a:moveTo>
                <a:lnTo>
                  <a:pt x="1150508" y="0"/>
                </a:lnTo>
                <a:lnTo>
                  <a:pt x="1150508" y="1230776"/>
                </a:lnTo>
                <a:lnTo>
                  <a:pt x="0" y="123077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3488" r="-3488"/>
            </a:stretch>
          </a:blipFill>
        </p:spPr>
      </p:sp>
      <p:sp>
        <p:nvSpPr>
          <p:cNvPr id="19" name="Rectangle 18"/>
          <p:cNvSpPr/>
          <p:nvPr/>
        </p:nvSpPr>
        <p:spPr>
          <a:xfrm>
            <a:off x="8534400" y="3673796"/>
            <a:ext cx="80721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Year 9 options are the decisions you will make as to which subjects you continue to study at GCSE level for Year 10 and Year 11</a:t>
            </a:r>
          </a:p>
          <a:p>
            <a:endParaRPr lang="en-GB" sz="3200" dirty="0"/>
          </a:p>
          <a:p>
            <a:r>
              <a:rPr lang="en-GB" sz="3200" dirty="0"/>
              <a:t>It is vital that you think carefully about the choices you make and the subjects you choose.</a:t>
            </a:r>
          </a:p>
          <a:p>
            <a:endParaRPr lang="en-GB" sz="3200" dirty="0"/>
          </a:p>
          <a:p>
            <a:r>
              <a:rPr lang="en-GB" sz="3200" dirty="0"/>
              <a:t>The decisions you make can impact on your future choices.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58489" y="368103"/>
            <a:ext cx="8064661" cy="8309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39"/>
              </a:lnSpc>
            </a:pPr>
            <a:r>
              <a:rPr lang="en-US" sz="5599" b="1" dirty="0" smtClean="0">
                <a:solidFill>
                  <a:srgbClr val="0D121A"/>
                </a:solidFill>
                <a:latin typeface="Heebo Bold Bold"/>
                <a:ea typeface="Heebo Bold Bold"/>
                <a:cs typeface="Heebo Bold Bold"/>
                <a:sym typeface="Heebo Bold Bold"/>
              </a:rPr>
              <a:t>Core Curriculum</a:t>
            </a:r>
            <a:endParaRPr lang="en-US" sz="5599" b="1" dirty="0">
              <a:solidFill>
                <a:srgbClr val="0D121A"/>
              </a:solidFill>
              <a:latin typeface="Heebo Bold Bold"/>
              <a:ea typeface="Heebo Bold Bold"/>
              <a:cs typeface="Heebo Bold Bold"/>
              <a:sym typeface="Heebo Bold Bold"/>
            </a:endParaRPr>
          </a:p>
        </p:txBody>
      </p:sp>
      <p:sp>
        <p:nvSpPr>
          <p:cNvPr id="3" name="Freeform 3"/>
          <p:cNvSpPr/>
          <p:nvPr/>
        </p:nvSpPr>
        <p:spPr>
          <a:xfrm rot="1288452" flipH="1">
            <a:off x="6645149" y="874285"/>
            <a:ext cx="2144344" cy="1576093"/>
          </a:xfrm>
          <a:custGeom>
            <a:avLst/>
            <a:gdLst/>
            <a:ahLst/>
            <a:cxnLst/>
            <a:rect l="l" t="t" r="r" b="b"/>
            <a:pathLst>
              <a:path w="2144344" h="1576093">
                <a:moveTo>
                  <a:pt x="2144344" y="0"/>
                </a:moveTo>
                <a:lnTo>
                  <a:pt x="0" y="0"/>
                </a:lnTo>
                <a:lnTo>
                  <a:pt x="0" y="1576093"/>
                </a:lnTo>
                <a:lnTo>
                  <a:pt x="2144344" y="1576093"/>
                </a:lnTo>
                <a:lnTo>
                  <a:pt x="2144344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96468" y="1434608"/>
            <a:ext cx="4794153" cy="455445"/>
          </a:xfrm>
          <a:custGeom>
            <a:avLst/>
            <a:gdLst/>
            <a:ahLst/>
            <a:cxnLst/>
            <a:rect l="l" t="t" r="r" b="b"/>
            <a:pathLst>
              <a:path w="4794153" h="455445">
                <a:moveTo>
                  <a:pt x="0" y="0"/>
                </a:moveTo>
                <a:lnTo>
                  <a:pt x="4794153" y="0"/>
                </a:lnTo>
                <a:lnTo>
                  <a:pt x="4794153" y="455445"/>
                </a:lnTo>
                <a:lnTo>
                  <a:pt x="0" y="45544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125200" y="-25037"/>
            <a:ext cx="9270366" cy="10011447"/>
          </a:xfrm>
          <a:custGeom>
            <a:avLst/>
            <a:gdLst/>
            <a:ahLst/>
            <a:cxnLst/>
            <a:rect l="l" t="t" r="r" b="b"/>
            <a:pathLst>
              <a:path w="11322890" h="10341412">
                <a:moveTo>
                  <a:pt x="0" y="0"/>
                </a:moveTo>
                <a:lnTo>
                  <a:pt x="11322890" y="0"/>
                </a:lnTo>
                <a:lnTo>
                  <a:pt x="11322890" y="10341412"/>
                </a:lnTo>
                <a:lnTo>
                  <a:pt x="0" y="103414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8413" r="-18413"/>
            </a:stretch>
          </a:blipFill>
        </p:spPr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920129"/>
              </p:ext>
            </p:extLst>
          </p:nvPr>
        </p:nvGraphicFramePr>
        <p:xfrm>
          <a:off x="881228" y="3467100"/>
          <a:ext cx="9085731" cy="541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8577">
                  <a:extLst>
                    <a:ext uri="{9D8B030D-6E8A-4147-A177-3AD203B41FA5}">
                      <a16:colId xmlns:a16="http://schemas.microsoft.com/office/drawing/2014/main" val="3004529931"/>
                    </a:ext>
                  </a:extLst>
                </a:gridCol>
                <a:gridCol w="3028577">
                  <a:extLst>
                    <a:ext uri="{9D8B030D-6E8A-4147-A177-3AD203B41FA5}">
                      <a16:colId xmlns:a16="http://schemas.microsoft.com/office/drawing/2014/main" val="3653608941"/>
                    </a:ext>
                  </a:extLst>
                </a:gridCol>
                <a:gridCol w="3028577">
                  <a:extLst>
                    <a:ext uri="{9D8B030D-6E8A-4147-A177-3AD203B41FA5}">
                      <a16:colId xmlns:a16="http://schemas.microsoft.com/office/drawing/2014/main" val="977684941"/>
                    </a:ext>
                  </a:extLst>
                </a:gridCol>
              </a:tblGrid>
              <a:tr h="2705100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Mathematics</a:t>
                      </a:r>
                      <a:r>
                        <a:rPr lang="en-GB" sz="4000" b="1" baseline="0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4000" b="1" baseline="0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&amp;</a:t>
                      </a:r>
                    </a:p>
                    <a:p>
                      <a:pPr algn="ctr"/>
                      <a:r>
                        <a:rPr lang="en-GB" sz="4000" b="1" baseline="0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Numeracy</a:t>
                      </a:r>
                      <a:endParaRPr lang="en-GB" sz="40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Science(s) </a:t>
                      </a:r>
                      <a:endParaRPr lang="en-GB" sz="40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English</a:t>
                      </a:r>
                      <a:r>
                        <a:rPr lang="en-GB" sz="4000" b="1" baseline="0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 Language and Literature</a:t>
                      </a:r>
                      <a:endParaRPr lang="en-GB" sz="40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9459473"/>
                  </a:ext>
                </a:extLst>
              </a:tr>
              <a:tr h="2705100"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R.E</a:t>
                      </a:r>
                      <a:endParaRPr lang="en-GB" sz="40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Welsh</a:t>
                      </a:r>
                      <a:endParaRPr lang="en-GB" sz="40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PE</a:t>
                      </a:r>
                      <a:endParaRPr lang="en-GB" sz="40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200897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57996" y="0"/>
            <a:ext cx="11101543" cy="10317859"/>
          </a:xfrm>
          <a:custGeom>
            <a:avLst/>
            <a:gdLst/>
            <a:ahLst/>
            <a:cxnLst/>
            <a:rect l="l" t="t" r="r" b="b"/>
            <a:pathLst>
              <a:path w="11101543" h="10317859">
                <a:moveTo>
                  <a:pt x="0" y="0"/>
                </a:moveTo>
                <a:lnTo>
                  <a:pt x="11101543" y="0"/>
                </a:lnTo>
                <a:lnTo>
                  <a:pt x="11101543" y="10317859"/>
                </a:lnTo>
                <a:lnTo>
                  <a:pt x="0" y="103178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9705" r="-19705"/>
            </a:stretch>
          </a:blipFill>
        </p:spPr>
      </p:sp>
      <p:sp>
        <p:nvSpPr>
          <p:cNvPr id="3" name="Freeform 3"/>
          <p:cNvSpPr/>
          <p:nvPr/>
        </p:nvSpPr>
        <p:spPr>
          <a:xfrm rot="175833">
            <a:off x="12102603" y="2375876"/>
            <a:ext cx="4288818" cy="219732"/>
          </a:xfrm>
          <a:custGeom>
            <a:avLst/>
            <a:gdLst/>
            <a:ahLst/>
            <a:cxnLst/>
            <a:rect l="l" t="t" r="r" b="b"/>
            <a:pathLst>
              <a:path w="2496564" h="237174">
                <a:moveTo>
                  <a:pt x="0" y="0"/>
                </a:moveTo>
                <a:lnTo>
                  <a:pt x="2496564" y="0"/>
                </a:lnTo>
                <a:lnTo>
                  <a:pt x="2496564" y="237173"/>
                </a:lnTo>
                <a:lnTo>
                  <a:pt x="0" y="23717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02819" flipH="1">
            <a:off x="11059596" y="304395"/>
            <a:ext cx="1915791" cy="1254843"/>
          </a:xfrm>
          <a:custGeom>
            <a:avLst/>
            <a:gdLst/>
            <a:ahLst/>
            <a:cxnLst/>
            <a:rect l="l" t="t" r="r" b="b"/>
            <a:pathLst>
              <a:path w="1915791" h="1254843">
                <a:moveTo>
                  <a:pt x="1915791" y="0"/>
                </a:moveTo>
                <a:lnTo>
                  <a:pt x="0" y="0"/>
                </a:lnTo>
                <a:lnTo>
                  <a:pt x="0" y="1254843"/>
                </a:lnTo>
                <a:lnTo>
                  <a:pt x="1915791" y="1254843"/>
                </a:lnTo>
                <a:lnTo>
                  <a:pt x="191579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2231412" y="1703782"/>
            <a:ext cx="5446988" cy="7053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20"/>
              </a:lnSpc>
            </a:pPr>
            <a:r>
              <a:rPr lang="en-US" sz="4800" dirty="0" smtClean="0">
                <a:solidFill>
                  <a:srgbClr val="0D121A"/>
                </a:solidFill>
                <a:latin typeface="Heebo Bold"/>
                <a:ea typeface="Heebo Bold"/>
                <a:cs typeface="Heebo Bold"/>
                <a:sym typeface="Heebo Bold"/>
              </a:rPr>
              <a:t>Optional Subjects</a:t>
            </a:r>
            <a:endParaRPr lang="en-US" sz="4800" dirty="0">
              <a:solidFill>
                <a:srgbClr val="0D121A"/>
              </a:solidFill>
              <a:latin typeface="Heebo Bold"/>
              <a:ea typeface="Heebo Bold"/>
              <a:cs typeface="Heebo Bold"/>
              <a:sym typeface="Heebo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2078924" y="2956410"/>
            <a:ext cx="5050798" cy="22159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sz="3600" dirty="0">
                <a:latin typeface="Bryndan Write" panose="020B0604020202020204" charset="0"/>
              </a:rPr>
              <a:t>You </a:t>
            </a:r>
            <a:r>
              <a:rPr lang="en-GB" sz="3600" dirty="0" smtClean="0">
                <a:latin typeface="Bryndan Write" panose="020B0604020202020204" charset="0"/>
              </a:rPr>
              <a:t>will then choose to study three </a:t>
            </a:r>
            <a:r>
              <a:rPr lang="en-GB" sz="3600" dirty="0">
                <a:latin typeface="Bryndan Write" panose="020B0604020202020204" charset="0"/>
              </a:rPr>
              <a:t>optional subjects </a:t>
            </a:r>
            <a:r>
              <a:rPr lang="en-GB" sz="3600" dirty="0" smtClean="0">
                <a:latin typeface="Bryndan Write" panose="020B0604020202020204" charset="0"/>
              </a:rPr>
              <a:t>for GCSE in Years 10 and 11:</a:t>
            </a:r>
            <a:endParaRPr lang="en-GB" sz="3600" dirty="0">
              <a:latin typeface="Bryndan Write" panose="020B0604020202020204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278393"/>
              </p:ext>
            </p:extLst>
          </p:nvPr>
        </p:nvGraphicFramePr>
        <p:xfrm>
          <a:off x="392647" y="1007266"/>
          <a:ext cx="10275353" cy="3988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1317">
                  <a:extLst>
                    <a:ext uri="{9D8B030D-6E8A-4147-A177-3AD203B41FA5}">
                      <a16:colId xmlns:a16="http://schemas.microsoft.com/office/drawing/2014/main" val="2249134150"/>
                    </a:ext>
                  </a:extLst>
                </a:gridCol>
                <a:gridCol w="2556827">
                  <a:extLst>
                    <a:ext uri="{9D8B030D-6E8A-4147-A177-3AD203B41FA5}">
                      <a16:colId xmlns:a16="http://schemas.microsoft.com/office/drawing/2014/main" val="2723344835"/>
                    </a:ext>
                  </a:extLst>
                </a:gridCol>
                <a:gridCol w="2473425">
                  <a:extLst>
                    <a:ext uri="{9D8B030D-6E8A-4147-A177-3AD203B41FA5}">
                      <a16:colId xmlns:a16="http://schemas.microsoft.com/office/drawing/2014/main" val="900044570"/>
                    </a:ext>
                  </a:extLst>
                </a:gridCol>
                <a:gridCol w="1668784">
                  <a:extLst>
                    <a:ext uri="{9D8B030D-6E8A-4147-A177-3AD203B41FA5}">
                      <a16:colId xmlns:a16="http://schemas.microsoft.com/office/drawing/2014/main" val="3110419211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767823453"/>
                    </a:ext>
                  </a:extLst>
                </a:gridCol>
              </a:tblGrid>
              <a:tr h="1398391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Art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Business Studies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Computing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Drama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Product</a:t>
                      </a:r>
                      <a:r>
                        <a:rPr lang="en-GB" sz="3600" b="1" baseline="0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 Design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120691"/>
                  </a:ext>
                </a:extLst>
              </a:tr>
              <a:tr h="2590277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Heath and Social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Information Technology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Media Studies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Music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Food</a:t>
                      </a:r>
                      <a:r>
                        <a:rPr lang="en-GB" sz="3600" b="1" baseline="0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 and Nutrition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149588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92646" y="4968143"/>
            <a:ext cx="4255554" cy="286232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latin typeface="Bryndan Write" panose="020B0604020202020204" charset="0"/>
              </a:rPr>
              <a:t>Skills Challenge Certificate</a:t>
            </a:r>
          </a:p>
          <a:p>
            <a:pPr algn="ctr"/>
            <a:endParaRPr lang="en-GB" sz="3600" b="1" dirty="0" smtClean="0">
              <a:latin typeface="Bryndan Write" panose="020B0604020202020204" charset="0"/>
            </a:endParaRPr>
          </a:p>
          <a:p>
            <a:pPr algn="ctr"/>
            <a:endParaRPr lang="en-GB" b="1" dirty="0">
              <a:latin typeface="Bryndan Write" panose="020B0604020202020204" charset="0"/>
            </a:endParaRPr>
          </a:p>
          <a:p>
            <a:pPr algn="ctr"/>
            <a:endParaRPr lang="en-GB" b="1" dirty="0" smtClean="0">
              <a:latin typeface="Bryndan Write" panose="020B0604020202020204" charset="0"/>
            </a:endParaRPr>
          </a:p>
          <a:p>
            <a:pPr algn="ctr"/>
            <a:endParaRPr lang="en-GB" b="1" dirty="0">
              <a:latin typeface="Bryndan Write" panose="020B0604020202020204" charset="0"/>
            </a:endParaRPr>
          </a:p>
          <a:p>
            <a:pPr algn="ctr"/>
            <a:r>
              <a:rPr lang="en-GB" b="1" dirty="0" smtClean="0">
                <a:latin typeface="Bryndan Write" panose="020B0604020202020204" charset="0"/>
              </a:rPr>
              <a:t> </a:t>
            </a:r>
            <a:endParaRPr lang="en-GB" b="1" dirty="0">
              <a:latin typeface="Bryndan Write" panose="020B060402020202020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566915"/>
              </p:ext>
            </p:extLst>
          </p:nvPr>
        </p:nvGraphicFramePr>
        <p:xfrm>
          <a:off x="4648200" y="4992141"/>
          <a:ext cx="6019801" cy="2838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val="3327518992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842761009"/>
                    </a:ext>
                  </a:extLst>
                </a:gridCol>
                <a:gridCol w="1905001">
                  <a:extLst>
                    <a:ext uri="{9D8B030D-6E8A-4147-A177-3AD203B41FA5}">
                      <a16:colId xmlns:a16="http://schemas.microsoft.com/office/drawing/2014/main" val="3022447134"/>
                    </a:ext>
                  </a:extLst>
                </a:gridCol>
              </a:tblGrid>
              <a:tr h="914509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French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Georgraphy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History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7702853"/>
                  </a:ext>
                </a:extLst>
              </a:tr>
              <a:tr h="1923815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PE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Learning in Outdoor</a:t>
                      </a:r>
                      <a:r>
                        <a:rPr lang="en-GB" sz="3600" b="1" baseline="0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 Education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 smtClean="0">
                          <a:solidFill>
                            <a:schemeClr val="tx1"/>
                          </a:solidFill>
                          <a:latin typeface="Bryndan Write" panose="020B0604020202020204" charset="0"/>
                        </a:rPr>
                        <a:t>Prince’s Trust</a:t>
                      </a:r>
                      <a:endParaRPr lang="en-GB" sz="3600" b="1" dirty="0">
                        <a:solidFill>
                          <a:schemeClr val="tx1"/>
                        </a:solidFill>
                        <a:latin typeface="Bryndan Write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64489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7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/>
          <p:cNvSpPr/>
          <p:nvPr/>
        </p:nvSpPr>
        <p:spPr>
          <a:xfrm>
            <a:off x="12141616" y="4393846"/>
            <a:ext cx="6090833" cy="5184514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5"/>
          <p:cNvSpPr/>
          <p:nvPr/>
        </p:nvSpPr>
        <p:spPr>
          <a:xfrm>
            <a:off x="7998004" y="6669709"/>
            <a:ext cx="4270196" cy="3352993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5"/>
          <p:cNvSpPr/>
          <p:nvPr/>
        </p:nvSpPr>
        <p:spPr>
          <a:xfrm>
            <a:off x="388711" y="6488141"/>
            <a:ext cx="6469289" cy="3798860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5"/>
          <p:cNvSpPr/>
          <p:nvPr/>
        </p:nvSpPr>
        <p:spPr>
          <a:xfrm>
            <a:off x="2997497" y="4853736"/>
            <a:ext cx="7108107" cy="1624088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71600" y="1827664"/>
            <a:ext cx="3591674" cy="341209"/>
          </a:xfrm>
          <a:custGeom>
            <a:avLst/>
            <a:gdLst/>
            <a:ahLst/>
            <a:cxnLst/>
            <a:rect l="l" t="t" r="r" b="b"/>
            <a:pathLst>
              <a:path w="3591674" h="341209">
                <a:moveTo>
                  <a:pt x="0" y="0"/>
                </a:moveTo>
                <a:lnTo>
                  <a:pt x="3591674" y="0"/>
                </a:lnTo>
                <a:lnTo>
                  <a:pt x="3591674" y="341209"/>
                </a:lnTo>
                <a:lnTo>
                  <a:pt x="0" y="3412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196156" y="858205"/>
            <a:ext cx="8914681" cy="7053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20"/>
              </a:lnSpc>
            </a:pPr>
            <a:r>
              <a:rPr lang="en-US" sz="4800" b="1" dirty="0" smtClean="0">
                <a:solidFill>
                  <a:srgbClr val="FFFFFF"/>
                </a:solidFill>
                <a:latin typeface="Heebo Bold Bold"/>
                <a:ea typeface="Heebo Bold Bold"/>
                <a:cs typeface="Heebo Bold Bold"/>
                <a:sym typeface="Heebo Bold Bold"/>
              </a:rPr>
              <a:t>Choose a subject because….</a:t>
            </a:r>
            <a:endParaRPr lang="en-US" sz="4800" b="1" dirty="0">
              <a:solidFill>
                <a:srgbClr val="FFFFFF"/>
              </a:solidFill>
              <a:latin typeface="Heebo Bold Bold"/>
              <a:ea typeface="Heebo Bold Bold"/>
              <a:cs typeface="Heebo Bold Bold"/>
              <a:sym typeface="Heebo Bold Bold"/>
            </a:endParaRPr>
          </a:p>
        </p:txBody>
      </p:sp>
      <p:sp>
        <p:nvSpPr>
          <p:cNvPr id="9" name="TextBox 4"/>
          <p:cNvSpPr txBox="1"/>
          <p:nvPr/>
        </p:nvSpPr>
        <p:spPr>
          <a:xfrm>
            <a:off x="13563599" y="1639043"/>
            <a:ext cx="3962400" cy="20005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It suits your skills and abilities</a:t>
            </a:r>
          </a:p>
        </p:txBody>
      </p:sp>
      <p:sp>
        <p:nvSpPr>
          <p:cNvPr id="10" name="TextBox 4"/>
          <p:cNvSpPr txBox="1"/>
          <p:nvPr/>
        </p:nvSpPr>
        <p:spPr>
          <a:xfrm>
            <a:off x="8401050" y="2908064"/>
            <a:ext cx="4458778" cy="1333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It suits your interests</a:t>
            </a:r>
            <a:endParaRPr lang="en-US" sz="4500" dirty="0">
              <a:solidFill>
                <a:schemeClr val="bg1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1" name="TextBox 4"/>
          <p:cNvSpPr txBox="1"/>
          <p:nvPr/>
        </p:nvSpPr>
        <p:spPr>
          <a:xfrm>
            <a:off x="3167437" y="5021333"/>
            <a:ext cx="7087678" cy="20005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It goes well with your other choices</a:t>
            </a:r>
          </a:p>
          <a:p>
            <a:pPr algn="ctr">
              <a:lnSpc>
                <a:spcPts val="5174"/>
              </a:lnSpc>
            </a:pPr>
            <a:endParaRPr lang="en-US" sz="4500" dirty="0">
              <a:solidFill>
                <a:schemeClr val="bg1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2" name="TextBox 4"/>
          <p:cNvSpPr txBox="1"/>
          <p:nvPr/>
        </p:nvSpPr>
        <p:spPr>
          <a:xfrm>
            <a:off x="12520335" y="5094598"/>
            <a:ext cx="5257800" cy="4001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It will help you meet the entry requirements for the post – 16 education that interest you</a:t>
            </a:r>
            <a:endParaRPr lang="en-US" sz="4500" dirty="0">
              <a:solidFill>
                <a:schemeClr val="bg1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3" name="TextBox 4"/>
          <p:cNvSpPr txBox="1"/>
          <p:nvPr/>
        </p:nvSpPr>
        <p:spPr>
          <a:xfrm>
            <a:off x="555988" y="3086100"/>
            <a:ext cx="7087678" cy="20005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It links to your future career choices</a:t>
            </a:r>
          </a:p>
          <a:p>
            <a:pPr algn="ctr">
              <a:lnSpc>
                <a:spcPts val="5174"/>
              </a:lnSpc>
            </a:pPr>
            <a:endParaRPr lang="en-US" sz="4500" dirty="0">
              <a:solidFill>
                <a:schemeClr val="bg1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4" name="TextBox 4"/>
          <p:cNvSpPr txBox="1"/>
          <p:nvPr/>
        </p:nvSpPr>
        <p:spPr>
          <a:xfrm>
            <a:off x="727755" y="7110561"/>
            <a:ext cx="5791200" cy="33342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You think you might want to continue studying it at post 16 or beyond</a:t>
            </a:r>
          </a:p>
          <a:p>
            <a:pPr algn="ctr">
              <a:lnSpc>
                <a:spcPts val="5174"/>
              </a:lnSpc>
            </a:pPr>
            <a:endParaRPr lang="en-US" sz="4500" dirty="0">
              <a:solidFill>
                <a:schemeClr val="bg1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5" name="TextBox 4"/>
          <p:cNvSpPr txBox="1"/>
          <p:nvPr/>
        </p:nvSpPr>
        <p:spPr>
          <a:xfrm>
            <a:off x="8258275" y="6968755"/>
            <a:ext cx="3705125" cy="26673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You are good at it and/or think you might enjoy it.</a:t>
            </a:r>
            <a:endParaRPr lang="en-US" sz="4500" dirty="0">
              <a:solidFill>
                <a:schemeClr val="bg1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6" name="Freeform 5"/>
          <p:cNvSpPr/>
          <p:nvPr/>
        </p:nvSpPr>
        <p:spPr>
          <a:xfrm>
            <a:off x="846399" y="2507690"/>
            <a:ext cx="6468801" cy="2212814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5"/>
          <p:cNvSpPr/>
          <p:nvPr/>
        </p:nvSpPr>
        <p:spPr>
          <a:xfrm>
            <a:off x="8856697" y="2546310"/>
            <a:ext cx="3860355" cy="2174193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5"/>
          <p:cNvSpPr/>
          <p:nvPr/>
        </p:nvSpPr>
        <p:spPr>
          <a:xfrm>
            <a:off x="13267785" y="1095315"/>
            <a:ext cx="4554029" cy="2901990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7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/>
          <p:nvPr/>
        </p:nvSpPr>
        <p:spPr>
          <a:xfrm>
            <a:off x="5862692" y="3641113"/>
            <a:ext cx="4533639" cy="3262289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" name="Freeform 2"/>
          <p:cNvSpPr/>
          <p:nvPr/>
        </p:nvSpPr>
        <p:spPr>
          <a:xfrm>
            <a:off x="4343400" y="8146772"/>
            <a:ext cx="3591674" cy="341209"/>
          </a:xfrm>
          <a:custGeom>
            <a:avLst/>
            <a:gdLst/>
            <a:ahLst/>
            <a:cxnLst/>
            <a:rect l="l" t="t" r="r" b="b"/>
            <a:pathLst>
              <a:path w="3591674" h="341209">
                <a:moveTo>
                  <a:pt x="0" y="0"/>
                </a:moveTo>
                <a:lnTo>
                  <a:pt x="3591674" y="0"/>
                </a:lnTo>
                <a:lnTo>
                  <a:pt x="3591674" y="341209"/>
                </a:lnTo>
                <a:lnTo>
                  <a:pt x="0" y="3412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143000" y="813240"/>
            <a:ext cx="13181881" cy="7258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20"/>
              </a:lnSpc>
            </a:pPr>
            <a:r>
              <a:rPr lang="en-US" sz="4800" b="1" dirty="0" smtClean="0">
                <a:solidFill>
                  <a:srgbClr val="FFFFFF"/>
                </a:solidFill>
                <a:latin typeface="Heebo Bold Bold"/>
                <a:ea typeface="Heebo Bold Bold"/>
                <a:cs typeface="Heebo Bold Bold"/>
                <a:sym typeface="Heebo Bold Bold"/>
              </a:rPr>
              <a:t>Do not choose a subject because…</a:t>
            </a:r>
            <a:endParaRPr lang="en-US" sz="4800" b="1" dirty="0">
              <a:solidFill>
                <a:srgbClr val="FFFFFF"/>
              </a:solidFill>
              <a:latin typeface="Heebo Bold Bold"/>
              <a:ea typeface="Heebo Bold Bold"/>
              <a:cs typeface="Heebo Bold Bold"/>
              <a:sym typeface="Heebo Bold Bold"/>
            </a:endParaRPr>
          </a:p>
        </p:txBody>
      </p:sp>
      <p:sp>
        <p:nvSpPr>
          <p:cNvPr id="8" name="TextBox 4"/>
          <p:cNvSpPr txBox="1"/>
          <p:nvPr/>
        </p:nvSpPr>
        <p:spPr>
          <a:xfrm>
            <a:off x="9067800" y="1813625"/>
            <a:ext cx="4458778" cy="1333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You think it will be easy</a:t>
            </a:r>
            <a:endParaRPr lang="en-US" sz="4500" dirty="0">
              <a:solidFill>
                <a:schemeClr val="bg1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9" name="TextBox 4"/>
          <p:cNvSpPr txBox="1"/>
          <p:nvPr/>
        </p:nvSpPr>
        <p:spPr>
          <a:xfrm>
            <a:off x="12956188" y="3811718"/>
            <a:ext cx="4458778" cy="20005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You like the teacher you have now</a:t>
            </a:r>
            <a:endParaRPr lang="en-US" sz="4500" dirty="0">
              <a:solidFill>
                <a:schemeClr val="bg1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0" name="TextBox 4"/>
          <p:cNvSpPr txBox="1"/>
          <p:nvPr/>
        </p:nvSpPr>
        <p:spPr>
          <a:xfrm>
            <a:off x="1447800" y="2478020"/>
            <a:ext cx="4458778" cy="1333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Your friends have chosen it </a:t>
            </a:r>
            <a:endParaRPr lang="en-US" sz="4500" dirty="0">
              <a:solidFill>
                <a:schemeClr val="bg1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1" name="TextBox 4"/>
          <p:cNvSpPr txBox="1"/>
          <p:nvPr/>
        </p:nvSpPr>
        <p:spPr>
          <a:xfrm>
            <a:off x="5728218" y="4066454"/>
            <a:ext cx="4458778" cy="26673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174"/>
              </a:lnSpc>
            </a:pPr>
            <a:r>
              <a:rPr lang="en-US" sz="4500" dirty="0" smtClean="0">
                <a:solidFill>
                  <a:schemeClr val="bg1"/>
                </a:solidFill>
                <a:latin typeface="Bryndan Write"/>
                <a:ea typeface="Bryndan Write"/>
                <a:cs typeface="Bryndan Write"/>
                <a:sym typeface="Bryndan Write"/>
              </a:rPr>
              <a:t>Someone else thinks that it is a good idea for you to do it</a:t>
            </a:r>
            <a:endParaRPr lang="en-US" sz="4500" dirty="0">
              <a:solidFill>
                <a:schemeClr val="bg1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3" name="TextBox 6"/>
          <p:cNvSpPr txBox="1"/>
          <p:nvPr/>
        </p:nvSpPr>
        <p:spPr>
          <a:xfrm>
            <a:off x="1295400" y="7652982"/>
            <a:ext cx="16383000" cy="21159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20"/>
              </a:lnSpc>
            </a:pPr>
            <a:r>
              <a:rPr lang="en-US" sz="4800" b="1" dirty="0" smtClean="0">
                <a:solidFill>
                  <a:srgbClr val="FFFFFF"/>
                </a:solidFill>
                <a:latin typeface="Heebo Bold Bold"/>
                <a:ea typeface="Heebo Bold Bold"/>
                <a:cs typeface="Heebo Bold Bold"/>
                <a:sym typeface="Heebo Bold Bold"/>
              </a:rPr>
              <a:t>Options are your choice. Make the right decision for you based on what you have discovered and discussed about your hopes, goals and career aspirations.</a:t>
            </a:r>
            <a:endParaRPr lang="en-US" sz="4800" b="1" dirty="0">
              <a:solidFill>
                <a:srgbClr val="FFFFFF"/>
              </a:solidFill>
              <a:latin typeface="Heebo Bold Bold"/>
              <a:ea typeface="Heebo Bold Bold"/>
              <a:cs typeface="Heebo Bold Bold"/>
              <a:sym typeface="Heebo Bold Bold"/>
            </a:endParaRPr>
          </a:p>
        </p:txBody>
      </p:sp>
      <p:sp>
        <p:nvSpPr>
          <p:cNvPr id="14" name="Freeform 5"/>
          <p:cNvSpPr/>
          <p:nvPr/>
        </p:nvSpPr>
        <p:spPr>
          <a:xfrm>
            <a:off x="1315278" y="2032835"/>
            <a:ext cx="4704522" cy="2196265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5"/>
          <p:cNvSpPr/>
          <p:nvPr/>
        </p:nvSpPr>
        <p:spPr>
          <a:xfrm>
            <a:off x="8253404" y="1421877"/>
            <a:ext cx="6087570" cy="2057643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5"/>
          <p:cNvSpPr/>
          <p:nvPr/>
        </p:nvSpPr>
        <p:spPr>
          <a:xfrm>
            <a:off x="12743157" y="3421903"/>
            <a:ext cx="4935243" cy="2664753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6308917" cy="10287000"/>
          </a:xfrm>
          <a:custGeom>
            <a:avLst/>
            <a:gdLst/>
            <a:ahLst/>
            <a:cxnLst/>
            <a:rect l="l" t="t" r="r" b="b"/>
            <a:pathLst>
              <a:path w="6308917" h="10287000">
                <a:moveTo>
                  <a:pt x="0" y="0"/>
                </a:moveTo>
                <a:lnTo>
                  <a:pt x="6308917" y="0"/>
                </a:lnTo>
                <a:lnTo>
                  <a:pt x="6308917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2291" r="-72291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086600" y="342900"/>
            <a:ext cx="9787388" cy="948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360"/>
              </a:lnSpc>
            </a:pPr>
            <a:r>
              <a:rPr lang="en-US" sz="6400" b="1" dirty="0" smtClean="0">
                <a:solidFill>
                  <a:srgbClr val="0C4D2B"/>
                </a:solidFill>
                <a:latin typeface="Heebo Bold Bold"/>
                <a:ea typeface="Heebo Bold Bold"/>
                <a:cs typeface="Heebo Bold Bold"/>
                <a:sym typeface="Heebo Bold Bold"/>
              </a:rPr>
              <a:t>THINGS TO CONSIDER…</a:t>
            </a:r>
            <a:endParaRPr lang="en-US" sz="6400" b="1" dirty="0">
              <a:solidFill>
                <a:srgbClr val="0C4D2B"/>
              </a:solidFill>
              <a:latin typeface="Heebo Bold Bold"/>
              <a:ea typeface="Heebo Bold Bold"/>
              <a:cs typeface="Heebo Bold Bold"/>
              <a:sym typeface="Heebo Bold Bold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53200" y="1562100"/>
            <a:ext cx="11049000" cy="8125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2F3235"/>
                </a:solidFill>
              </a:rPr>
              <a:t>Which </a:t>
            </a:r>
            <a:r>
              <a:rPr lang="en-GB" sz="2400" dirty="0">
                <a:solidFill>
                  <a:srgbClr val="2F3235"/>
                </a:solidFill>
              </a:rPr>
              <a:t>subjects are you good at?  Which subjects do you enjoy? </a:t>
            </a:r>
            <a:r>
              <a:rPr lang="en-GB" sz="2400" dirty="0" smtClean="0">
                <a:solidFill>
                  <a:srgbClr val="2F3235"/>
                </a:solidFill>
              </a:rPr>
              <a:t> The </a:t>
            </a:r>
            <a:r>
              <a:rPr lang="en-GB" sz="2400" dirty="0">
                <a:solidFill>
                  <a:srgbClr val="2F3235"/>
                </a:solidFill>
              </a:rPr>
              <a:t>two don't necessarily go hand in hand.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2F3235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2F3235"/>
                </a:solidFill>
              </a:rPr>
              <a:t>What assessment methods suit you? Although most GCSEs/BTECs are assessed by exams, practical work forms an important part of certain subjects.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2F3235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2F3235"/>
                </a:solidFill>
              </a:rPr>
              <a:t>If </a:t>
            </a:r>
            <a:r>
              <a:rPr lang="en-GB" sz="2400" dirty="0">
                <a:solidFill>
                  <a:srgbClr val="2F3235"/>
                </a:solidFill>
              </a:rPr>
              <a:t>you have a particular career in mind, have you investigated which subjects are required?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2F3235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2F3235"/>
                </a:solidFill>
              </a:rPr>
              <a:t>I</a:t>
            </a:r>
            <a:r>
              <a:rPr lang="en-GB" sz="2400" dirty="0" smtClean="0">
                <a:solidFill>
                  <a:srgbClr val="2F3235"/>
                </a:solidFill>
              </a:rPr>
              <a:t>f </a:t>
            </a:r>
            <a:r>
              <a:rPr lang="en-GB" sz="2400" dirty="0">
                <a:solidFill>
                  <a:srgbClr val="2F3235"/>
                </a:solidFill>
              </a:rPr>
              <a:t>you are unsure about careers, are you choosing a broad enough range of subjects to keep as many options open as possible?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2F3235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2F3235"/>
                </a:solidFill>
              </a:rPr>
              <a:t>Are </a:t>
            </a:r>
            <a:r>
              <a:rPr lang="en-GB" sz="2400" dirty="0">
                <a:solidFill>
                  <a:srgbClr val="2F3235"/>
                </a:solidFill>
              </a:rPr>
              <a:t>there any subjects you'd like to continue studying post-16?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2F3235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2F3235"/>
                </a:solidFill>
              </a:rPr>
              <a:t>What </a:t>
            </a:r>
            <a:r>
              <a:rPr lang="en-GB" sz="2400" dirty="0">
                <a:solidFill>
                  <a:srgbClr val="2F3235"/>
                </a:solidFill>
              </a:rPr>
              <a:t>wider interests do you have? Certain subjects, such as art and design, music and PE, can be taken at school or continued as hobbies.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2F3235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2F3235"/>
                </a:solidFill>
              </a:rPr>
              <a:t>If </a:t>
            </a:r>
            <a:r>
              <a:rPr lang="en-GB" sz="2400" dirty="0">
                <a:solidFill>
                  <a:srgbClr val="2F3235"/>
                </a:solidFill>
              </a:rPr>
              <a:t>you have already decided on some subjects, on what are you basing your decisions? Check that you are choosing a subject for the right reasons and not because you like the teacher, think it will be an easy option or because your friends are taking it!</a:t>
            </a:r>
          </a:p>
          <a:p>
            <a:endParaRPr lang="en-GB" dirty="0">
              <a:solidFill>
                <a:srgbClr val="2F3235"/>
              </a:solidFill>
              <a:latin typeface="&amp;quo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034677" y="0"/>
            <a:ext cx="8253323" cy="10287000"/>
          </a:xfrm>
          <a:custGeom>
            <a:avLst/>
            <a:gdLst/>
            <a:ahLst/>
            <a:cxnLst/>
            <a:rect l="l" t="t" r="r" b="b"/>
            <a:pathLst>
              <a:path w="8253323" h="10287000">
                <a:moveTo>
                  <a:pt x="0" y="0"/>
                </a:moveTo>
                <a:lnTo>
                  <a:pt x="8253323" y="0"/>
                </a:lnTo>
                <a:lnTo>
                  <a:pt x="825332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8920" r="-27807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99699" y="89620"/>
            <a:ext cx="7087678" cy="2647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49"/>
              </a:lnSpc>
            </a:pPr>
            <a:r>
              <a:rPr lang="en-US" sz="9000" dirty="0">
                <a:solidFill>
                  <a:srgbClr val="0D121A"/>
                </a:solidFill>
                <a:latin typeface="Heebo Bold"/>
                <a:ea typeface="Heebo Bold"/>
                <a:cs typeface="Heebo Bold"/>
                <a:sym typeface="Heebo Bold"/>
              </a:rPr>
              <a:t>MOVING FORWARD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629375" y="558738"/>
            <a:ext cx="7087678" cy="704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74"/>
              </a:lnSpc>
            </a:pPr>
            <a:r>
              <a:rPr lang="en-US" sz="4500" dirty="0">
                <a:solidFill>
                  <a:srgbClr val="0D121A"/>
                </a:solidFill>
                <a:latin typeface="Bryndan Write"/>
                <a:ea typeface="Bryndan Write"/>
                <a:cs typeface="Bryndan Write"/>
                <a:sym typeface="Bryndan Write"/>
              </a:rPr>
              <a:t>What's next?</a:t>
            </a:r>
          </a:p>
        </p:txBody>
      </p:sp>
      <p:sp>
        <p:nvSpPr>
          <p:cNvPr id="5" name="Freeform 5"/>
          <p:cNvSpPr/>
          <p:nvPr/>
        </p:nvSpPr>
        <p:spPr>
          <a:xfrm>
            <a:off x="7309789" y="535035"/>
            <a:ext cx="1965777" cy="766653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99699" y="2771119"/>
            <a:ext cx="5429676" cy="515819"/>
          </a:xfrm>
          <a:custGeom>
            <a:avLst/>
            <a:gdLst/>
            <a:ahLst/>
            <a:cxnLst/>
            <a:rect l="l" t="t" r="r" b="b"/>
            <a:pathLst>
              <a:path w="5429676" h="515819">
                <a:moveTo>
                  <a:pt x="0" y="0"/>
                </a:moveTo>
                <a:lnTo>
                  <a:pt x="5429676" y="0"/>
                </a:lnTo>
                <a:lnTo>
                  <a:pt x="5429676" y="515820"/>
                </a:lnTo>
                <a:lnTo>
                  <a:pt x="0" y="5158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67327" y="4741865"/>
            <a:ext cx="1008765" cy="539689"/>
          </a:xfrm>
          <a:custGeom>
            <a:avLst/>
            <a:gdLst/>
            <a:ahLst/>
            <a:cxnLst/>
            <a:rect l="l" t="t" r="r" b="b"/>
            <a:pathLst>
              <a:path w="1008765" h="539689">
                <a:moveTo>
                  <a:pt x="0" y="0"/>
                </a:moveTo>
                <a:lnTo>
                  <a:pt x="1008766" y="0"/>
                </a:lnTo>
                <a:lnTo>
                  <a:pt x="1008766" y="539689"/>
                </a:lnTo>
                <a:lnTo>
                  <a:pt x="0" y="53968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13219" y="5617827"/>
            <a:ext cx="1008765" cy="539689"/>
          </a:xfrm>
          <a:custGeom>
            <a:avLst/>
            <a:gdLst/>
            <a:ahLst/>
            <a:cxnLst/>
            <a:rect l="l" t="t" r="r" b="b"/>
            <a:pathLst>
              <a:path w="1008765" h="539689">
                <a:moveTo>
                  <a:pt x="0" y="0"/>
                </a:moveTo>
                <a:lnTo>
                  <a:pt x="1008766" y="0"/>
                </a:lnTo>
                <a:lnTo>
                  <a:pt x="1008766" y="539690"/>
                </a:lnTo>
                <a:lnTo>
                  <a:pt x="0" y="5396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67327" y="6643498"/>
            <a:ext cx="1008765" cy="539689"/>
          </a:xfrm>
          <a:custGeom>
            <a:avLst/>
            <a:gdLst/>
            <a:ahLst/>
            <a:cxnLst/>
            <a:rect l="l" t="t" r="r" b="b"/>
            <a:pathLst>
              <a:path w="1008765" h="539689">
                <a:moveTo>
                  <a:pt x="0" y="0"/>
                </a:moveTo>
                <a:lnTo>
                  <a:pt x="1008766" y="0"/>
                </a:lnTo>
                <a:lnTo>
                  <a:pt x="1008766" y="539690"/>
                </a:lnTo>
                <a:lnTo>
                  <a:pt x="0" y="5396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063175" y="8420100"/>
            <a:ext cx="1008765" cy="539689"/>
          </a:xfrm>
          <a:custGeom>
            <a:avLst/>
            <a:gdLst/>
            <a:ahLst/>
            <a:cxnLst/>
            <a:rect l="l" t="t" r="r" b="b"/>
            <a:pathLst>
              <a:path w="1008765" h="539689">
                <a:moveTo>
                  <a:pt x="0" y="0"/>
                </a:moveTo>
                <a:lnTo>
                  <a:pt x="1008766" y="0"/>
                </a:lnTo>
                <a:lnTo>
                  <a:pt x="1008766" y="539689"/>
                </a:lnTo>
                <a:lnTo>
                  <a:pt x="0" y="53968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455344" y="4775902"/>
            <a:ext cx="5803760" cy="48013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sz="2400" dirty="0"/>
              <a:t>Options A</a:t>
            </a:r>
            <a:r>
              <a:rPr lang="en-GB" sz="2400" dirty="0" smtClean="0"/>
              <a:t>ssembly</a:t>
            </a:r>
          </a:p>
          <a:p>
            <a:endParaRPr lang="en-GB" sz="2400" dirty="0"/>
          </a:p>
          <a:p>
            <a:r>
              <a:rPr lang="en-GB" sz="2400" dirty="0"/>
              <a:t>Research each option using the Options Website and discuss choices at </a:t>
            </a:r>
            <a:r>
              <a:rPr lang="en-GB" sz="2400" dirty="0" smtClean="0"/>
              <a:t>home</a:t>
            </a:r>
          </a:p>
          <a:p>
            <a:endParaRPr lang="en-GB" sz="2400" dirty="0"/>
          </a:p>
          <a:p>
            <a:r>
              <a:rPr lang="en-GB" sz="2400" dirty="0"/>
              <a:t>Complete Free Choice Selection- You will be asked to select 3 options and 1 reserve option from a list of available subjects. </a:t>
            </a:r>
            <a:r>
              <a:rPr lang="en-GB" sz="2400" b="1" dirty="0"/>
              <a:t>This is not your final choice of options. </a:t>
            </a:r>
            <a:endParaRPr lang="en-GB" sz="2400" b="1" dirty="0" smtClean="0"/>
          </a:p>
          <a:p>
            <a:endParaRPr lang="en-GB" sz="2400" b="1" dirty="0"/>
          </a:p>
          <a:p>
            <a:r>
              <a:rPr lang="en-GB" sz="2400" dirty="0"/>
              <a:t>Attend Year 9 Options and Parents Evening on 30th January 2025 to meet core subject teachers and experience the optional subjects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531" y="3500672"/>
            <a:ext cx="6477000" cy="5257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40"/>
              </a:lnSpc>
            </a:pPr>
            <a:r>
              <a:rPr lang="en-US" sz="3600" dirty="0" smtClean="0">
                <a:solidFill>
                  <a:srgbClr val="0C4D2B"/>
                </a:solidFill>
                <a:latin typeface="Bryndan Write"/>
                <a:ea typeface="Bryndan Write"/>
                <a:cs typeface="Bryndan Write"/>
                <a:sym typeface="Bryndan Write"/>
              </a:rPr>
              <a:t>STEP 1- FREE CHOICE </a:t>
            </a:r>
            <a:endParaRPr lang="en-US" sz="3600" dirty="0">
              <a:solidFill>
                <a:srgbClr val="0C4D2B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034677" y="0"/>
            <a:ext cx="8253323" cy="10287000"/>
          </a:xfrm>
          <a:custGeom>
            <a:avLst/>
            <a:gdLst/>
            <a:ahLst/>
            <a:cxnLst/>
            <a:rect l="l" t="t" r="r" b="b"/>
            <a:pathLst>
              <a:path w="8253323" h="10287000">
                <a:moveTo>
                  <a:pt x="0" y="0"/>
                </a:moveTo>
                <a:lnTo>
                  <a:pt x="8253323" y="0"/>
                </a:lnTo>
                <a:lnTo>
                  <a:pt x="825332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8920" r="-27807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99699" y="89620"/>
            <a:ext cx="7087678" cy="2647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49"/>
              </a:lnSpc>
            </a:pPr>
            <a:r>
              <a:rPr lang="en-US" sz="9000" dirty="0">
                <a:solidFill>
                  <a:srgbClr val="0D121A"/>
                </a:solidFill>
                <a:latin typeface="Heebo Bold"/>
                <a:ea typeface="Heebo Bold"/>
                <a:cs typeface="Heebo Bold"/>
                <a:sym typeface="Heebo Bold"/>
              </a:rPr>
              <a:t>MOVING FORWARD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629375" y="558738"/>
            <a:ext cx="7087678" cy="704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74"/>
              </a:lnSpc>
            </a:pPr>
            <a:r>
              <a:rPr lang="en-US" sz="4500" dirty="0">
                <a:solidFill>
                  <a:srgbClr val="0D121A"/>
                </a:solidFill>
                <a:latin typeface="Bryndan Write"/>
                <a:ea typeface="Bryndan Write"/>
                <a:cs typeface="Bryndan Write"/>
                <a:sym typeface="Bryndan Write"/>
              </a:rPr>
              <a:t>What's next?</a:t>
            </a:r>
          </a:p>
        </p:txBody>
      </p:sp>
      <p:sp>
        <p:nvSpPr>
          <p:cNvPr id="5" name="Freeform 5"/>
          <p:cNvSpPr/>
          <p:nvPr/>
        </p:nvSpPr>
        <p:spPr>
          <a:xfrm>
            <a:off x="7332698" y="577788"/>
            <a:ext cx="1965777" cy="766653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99699" y="2771119"/>
            <a:ext cx="5429676" cy="515819"/>
          </a:xfrm>
          <a:custGeom>
            <a:avLst/>
            <a:gdLst/>
            <a:ahLst/>
            <a:cxnLst/>
            <a:rect l="l" t="t" r="r" b="b"/>
            <a:pathLst>
              <a:path w="5429676" h="515819">
                <a:moveTo>
                  <a:pt x="0" y="0"/>
                </a:moveTo>
                <a:lnTo>
                  <a:pt x="5429676" y="0"/>
                </a:lnTo>
                <a:lnTo>
                  <a:pt x="5429676" y="515820"/>
                </a:lnTo>
                <a:lnTo>
                  <a:pt x="0" y="5158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67327" y="4741865"/>
            <a:ext cx="1008765" cy="539689"/>
          </a:xfrm>
          <a:custGeom>
            <a:avLst/>
            <a:gdLst/>
            <a:ahLst/>
            <a:cxnLst/>
            <a:rect l="l" t="t" r="r" b="b"/>
            <a:pathLst>
              <a:path w="1008765" h="539689">
                <a:moveTo>
                  <a:pt x="0" y="0"/>
                </a:moveTo>
                <a:lnTo>
                  <a:pt x="1008766" y="0"/>
                </a:lnTo>
                <a:lnTo>
                  <a:pt x="1008766" y="539689"/>
                </a:lnTo>
                <a:lnTo>
                  <a:pt x="0" y="53968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63174" y="7274293"/>
            <a:ext cx="1008765" cy="539689"/>
          </a:xfrm>
          <a:custGeom>
            <a:avLst/>
            <a:gdLst/>
            <a:ahLst/>
            <a:cxnLst/>
            <a:rect l="l" t="t" r="r" b="b"/>
            <a:pathLst>
              <a:path w="1008765" h="539689">
                <a:moveTo>
                  <a:pt x="0" y="0"/>
                </a:moveTo>
                <a:lnTo>
                  <a:pt x="1008766" y="0"/>
                </a:lnTo>
                <a:lnTo>
                  <a:pt x="1008766" y="539690"/>
                </a:lnTo>
                <a:lnTo>
                  <a:pt x="0" y="5396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063175" y="8420100"/>
            <a:ext cx="1008765" cy="539689"/>
          </a:xfrm>
          <a:custGeom>
            <a:avLst/>
            <a:gdLst/>
            <a:ahLst/>
            <a:cxnLst/>
            <a:rect l="l" t="t" r="r" b="b"/>
            <a:pathLst>
              <a:path w="1008765" h="539689">
                <a:moveTo>
                  <a:pt x="0" y="0"/>
                </a:moveTo>
                <a:lnTo>
                  <a:pt x="1008766" y="0"/>
                </a:lnTo>
                <a:lnTo>
                  <a:pt x="1008766" y="539689"/>
                </a:lnTo>
                <a:lnTo>
                  <a:pt x="0" y="53968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362200" y="4741865"/>
            <a:ext cx="5803760" cy="44319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sz="2400" dirty="0"/>
              <a:t>Select 3 options again. This time you must select 1 option from each option block (A, B and C). You may find that some of the subjects that you wish to take are in the same column and you may have to consider alternative subjects. </a:t>
            </a:r>
            <a:endParaRPr lang="en-GB" sz="2400" dirty="0" smtClean="0"/>
          </a:p>
          <a:p>
            <a:endParaRPr lang="en-GB" sz="2400" dirty="0"/>
          </a:p>
          <a:p>
            <a:r>
              <a:rPr lang="en-GB" sz="2400" dirty="0"/>
              <a:t>Meet with Miss Edwards to discuss choices </a:t>
            </a:r>
            <a:endParaRPr lang="en-GB" sz="2400" dirty="0" smtClean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Experience Careers activities </a:t>
            </a:r>
            <a:r>
              <a:rPr lang="en-GB" sz="2400" dirty="0" smtClean="0"/>
              <a:t>and Taster Sessions with </a:t>
            </a:r>
            <a:r>
              <a:rPr lang="en-GB" sz="2400" dirty="0"/>
              <a:t>Mrs Farrow and </a:t>
            </a:r>
            <a:r>
              <a:rPr lang="en-GB" sz="2400" dirty="0" smtClean="0"/>
              <a:t>Nicola </a:t>
            </a:r>
            <a:r>
              <a:rPr lang="en-GB" sz="2400" dirty="0" err="1" smtClean="0"/>
              <a:t>Patalano</a:t>
            </a:r>
            <a:r>
              <a:rPr lang="en-GB" sz="2400" dirty="0" smtClean="0"/>
              <a:t> </a:t>
            </a:r>
            <a:endParaRPr lang="en-GB" sz="2400" dirty="0"/>
          </a:p>
        </p:txBody>
      </p:sp>
      <p:sp>
        <p:nvSpPr>
          <p:cNvPr id="12" name="TextBox 12"/>
          <p:cNvSpPr txBox="1"/>
          <p:nvPr/>
        </p:nvSpPr>
        <p:spPr>
          <a:xfrm>
            <a:off x="738228" y="3781057"/>
            <a:ext cx="6477000" cy="5257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40"/>
              </a:lnSpc>
            </a:pPr>
            <a:r>
              <a:rPr lang="en-US" sz="3600" dirty="0" smtClean="0">
                <a:solidFill>
                  <a:srgbClr val="0C4D2B"/>
                </a:solidFill>
                <a:latin typeface="Bryndan Write"/>
                <a:ea typeface="Bryndan Write"/>
                <a:cs typeface="Bryndan Write"/>
                <a:sym typeface="Bryndan Write"/>
              </a:rPr>
              <a:t>STEP 2- FINAL OPTION CHOICES</a:t>
            </a:r>
            <a:endParaRPr lang="en-US" sz="3600" dirty="0">
              <a:solidFill>
                <a:srgbClr val="0C4D2B"/>
              </a:solidFill>
              <a:latin typeface="Bryndan Write"/>
              <a:ea typeface="Bryndan Write"/>
              <a:cs typeface="Bryndan Write"/>
              <a:sym typeface="Bryndan Write"/>
            </a:endParaRPr>
          </a:p>
        </p:txBody>
      </p:sp>
      <p:sp>
        <p:nvSpPr>
          <p:cNvPr id="13" name="Freeform 4"/>
          <p:cNvSpPr/>
          <p:nvPr/>
        </p:nvSpPr>
        <p:spPr>
          <a:xfrm>
            <a:off x="9301276" y="0"/>
            <a:ext cx="11322890" cy="10341412"/>
          </a:xfrm>
          <a:custGeom>
            <a:avLst/>
            <a:gdLst/>
            <a:ahLst/>
            <a:cxnLst/>
            <a:rect l="l" t="t" r="r" b="b"/>
            <a:pathLst>
              <a:path w="11322890" h="10341412">
                <a:moveTo>
                  <a:pt x="0" y="0"/>
                </a:moveTo>
                <a:lnTo>
                  <a:pt x="11322890" y="0"/>
                </a:lnTo>
                <a:lnTo>
                  <a:pt x="11322890" y="10341412"/>
                </a:lnTo>
                <a:lnTo>
                  <a:pt x="0" y="1034141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36997"/>
            </a:stretch>
          </a:blipFill>
        </p:spPr>
      </p:sp>
    </p:spTree>
    <p:extLst>
      <p:ext uri="{BB962C8B-B14F-4D97-AF65-F5344CB8AC3E}">
        <p14:creationId xmlns:p14="http://schemas.microsoft.com/office/powerpoint/2010/main" val="242311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 rot="14457838" flipH="1">
            <a:off x="12552391" y="3658687"/>
            <a:ext cx="1915791" cy="1254843"/>
          </a:xfrm>
          <a:custGeom>
            <a:avLst/>
            <a:gdLst/>
            <a:ahLst/>
            <a:cxnLst/>
            <a:rect l="l" t="t" r="r" b="b"/>
            <a:pathLst>
              <a:path w="1915791" h="1254843">
                <a:moveTo>
                  <a:pt x="1915791" y="0"/>
                </a:moveTo>
                <a:lnTo>
                  <a:pt x="0" y="0"/>
                </a:lnTo>
                <a:lnTo>
                  <a:pt x="0" y="1254844"/>
                </a:lnTo>
                <a:lnTo>
                  <a:pt x="1915791" y="1254844"/>
                </a:lnTo>
                <a:lnTo>
                  <a:pt x="191579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175833">
            <a:off x="9915447" y="2891229"/>
            <a:ext cx="5323210" cy="505705"/>
          </a:xfrm>
          <a:custGeom>
            <a:avLst/>
            <a:gdLst/>
            <a:ahLst/>
            <a:cxnLst/>
            <a:rect l="l" t="t" r="r" b="b"/>
            <a:pathLst>
              <a:path w="5323210" h="505705">
                <a:moveTo>
                  <a:pt x="0" y="0"/>
                </a:moveTo>
                <a:lnTo>
                  <a:pt x="5323210" y="0"/>
                </a:lnTo>
                <a:lnTo>
                  <a:pt x="5323210" y="505705"/>
                </a:lnTo>
                <a:lnTo>
                  <a:pt x="0" y="5057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9936480" y="1607224"/>
            <a:ext cx="8970764" cy="14106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20"/>
              </a:lnSpc>
            </a:pPr>
            <a:r>
              <a:rPr lang="en-US" sz="4800" dirty="0" smtClean="0">
                <a:solidFill>
                  <a:srgbClr val="0D121A"/>
                </a:solidFill>
                <a:latin typeface="Heebo Bold"/>
                <a:ea typeface="Heebo Bold"/>
                <a:cs typeface="Heebo Bold"/>
                <a:sym typeface="Heebo Bold"/>
              </a:rPr>
              <a:t>Where can I go for help and advice?</a:t>
            </a:r>
            <a:endParaRPr lang="en-US" sz="4800" dirty="0">
              <a:solidFill>
                <a:srgbClr val="0D121A"/>
              </a:solidFill>
              <a:latin typeface="Heebo Bold"/>
              <a:ea typeface="Heebo Bold"/>
              <a:cs typeface="Heebo Bold"/>
              <a:sym typeface="Heebo Bold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05800" y="5219700"/>
            <a:ext cx="9606347" cy="4838700"/>
          </a:xfrm>
          <a:prstGeom prst="rect">
            <a:avLst/>
          </a:prstGeom>
        </p:spPr>
      </p:pic>
      <p:sp>
        <p:nvSpPr>
          <p:cNvPr id="14" name="Freeform 5"/>
          <p:cNvSpPr/>
          <p:nvPr/>
        </p:nvSpPr>
        <p:spPr>
          <a:xfrm>
            <a:off x="15074475" y="5219701"/>
            <a:ext cx="2680125" cy="685800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0"/>
          <a:srcRect l="-362" t="22438" r="4066" b="9641"/>
          <a:stretch/>
        </p:blipFill>
        <p:spPr>
          <a:xfrm>
            <a:off x="0" y="163055"/>
            <a:ext cx="9288908" cy="4978854"/>
          </a:xfrm>
          <a:prstGeom prst="rect">
            <a:avLst/>
          </a:prstGeom>
        </p:spPr>
      </p:pic>
      <p:sp>
        <p:nvSpPr>
          <p:cNvPr id="16" name="Freeform 4"/>
          <p:cNvSpPr/>
          <p:nvPr/>
        </p:nvSpPr>
        <p:spPr>
          <a:xfrm rot="1492008" flipH="1">
            <a:off x="9306189" y="162626"/>
            <a:ext cx="2192766" cy="1254843"/>
          </a:xfrm>
          <a:custGeom>
            <a:avLst/>
            <a:gdLst/>
            <a:ahLst/>
            <a:cxnLst/>
            <a:rect l="l" t="t" r="r" b="b"/>
            <a:pathLst>
              <a:path w="1915791" h="1254843">
                <a:moveTo>
                  <a:pt x="1915791" y="0"/>
                </a:moveTo>
                <a:lnTo>
                  <a:pt x="0" y="0"/>
                </a:lnTo>
                <a:lnTo>
                  <a:pt x="0" y="1254844"/>
                </a:lnTo>
                <a:lnTo>
                  <a:pt x="1915791" y="1254844"/>
                </a:lnTo>
                <a:lnTo>
                  <a:pt x="191579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5"/>
          <p:cNvSpPr/>
          <p:nvPr/>
        </p:nvSpPr>
        <p:spPr>
          <a:xfrm>
            <a:off x="228600" y="5428136"/>
            <a:ext cx="7010400" cy="4561638"/>
          </a:xfrm>
          <a:custGeom>
            <a:avLst/>
            <a:gdLst/>
            <a:ahLst/>
            <a:cxnLst/>
            <a:rect l="l" t="t" r="r" b="b"/>
            <a:pathLst>
              <a:path w="1965777" h="766653">
                <a:moveTo>
                  <a:pt x="0" y="0"/>
                </a:moveTo>
                <a:lnTo>
                  <a:pt x="1965777" y="0"/>
                </a:lnTo>
                <a:lnTo>
                  <a:pt x="1965777" y="766653"/>
                </a:lnTo>
                <a:lnTo>
                  <a:pt x="0" y="7666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8" name="Rectangle 17"/>
          <p:cNvSpPr/>
          <p:nvPr/>
        </p:nvSpPr>
        <p:spPr>
          <a:xfrm>
            <a:off x="1562100" y="6300222"/>
            <a:ext cx="4343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Bryndan Write" panose="020B0604020202020204" charset="0"/>
              </a:rPr>
              <a:t>Year 9 Options and Parents Evening on </a:t>
            </a:r>
            <a:r>
              <a:rPr lang="en-GB" sz="2800" b="1" dirty="0">
                <a:latin typeface="Bryndan Write" panose="020B0604020202020204" charset="0"/>
              </a:rPr>
              <a:t>30th January 2025 </a:t>
            </a:r>
            <a:r>
              <a:rPr lang="en-GB" sz="2800" dirty="0">
                <a:latin typeface="Bryndan Write" panose="020B0604020202020204" charset="0"/>
              </a:rPr>
              <a:t>to meet core subject teachers and experience the optional subjects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979083" y="0"/>
            <a:ext cx="6308917" cy="10287000"/>
          </a:xfrm>
          <a:custGeom>
            <a:avLst/>
            <a:gdLst/>
            <a:ahLst/>
            <a:cxnLst/>
            <a:rect l="l" t="t" r="r" b="b"/>
            <a:pathLst>
              <a:path w="6308917" h="10287000">
                <a:moveTo>
                  <a:pt x="0" y="0"/>
                </a:moveTo>
                <a:lnTo>
                  <a:pt x="6308917" y="0"/>
                </a:lnTo>
                <a:lnTo>
                  <a:pt x="6308917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2138" r="-72138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581733" y="990600"/>
            <a:ext cx="8815617" cy="2647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49"/>
              </a:lnSpc>
            </a:pPr>
            <a:r>
              <a:rPr lang="en-US" sz="9000" b="1" dirty="0">
                <a:solidFill>
                  <a:srgbClr val="457D58"/>
                </a:solidFill>
                <a:latin typeface="Heebo Bold Bold"/>
                <a:ea typeface="Heebo Bold Bold"/>
                <a:cs typeface="Heebo Bold Bold"/>
                <a:sym typeface="Heebo Bold Bold"/>
              </a:rPr>
              <a:t>ANYTHING</a:t>
            </a:r>
          </a:p>
          <a:p>
            <a:pPr algn="ctr">
              <a:lnSpc>
                <a:spcPts val="10349"/>
              </a:lnSpc>
            </a:pPr>
            <a:r>
              <a:rPr lang="en-US" sz="9000" b="1" dirty="0">
                <a:solidFill>
                  <a:srgbClr val="457D58"/>
                </a:solidFill>
                <a:latin typeface="Heebo Bold Bold"/>
                <a:ea typeface="Heebo Bold Bold"/>
                <a:cs typeface="Heebo Bold Bold"/>
                <a:sym typeface="Heebo Bold Bold"/>
              </a:rPr>
              <a:t>I'VE MISSED?</a:t>
            </a:r>
          </a:p>
        </p:txBody>
      </p:sp>
      <p:sp>
        <p:nvSpPr>
          <p:cNvPr id="5" name="Freeform 5"/>
          <p:cNvSpPr/>
          <p:nvPr/>
        </p:nvSpPr>
        <p:spPr>
          <a:xfrm>
            <a:off x="1571794" y="5606653"/>
            <a:ext cx="9482124" cy="2590800"/>
          </a:xfrm>
          <a:custGeom>
            <a:avLst/>
            <a:gdLst/>
            <a:ahLst/>
            <a:cxnLst/>
            <a:rect l="l" t="t" r="r" b="b"/>
            <a:pathLst>
              <a:path w="5576561" h="2174859">
                <a:moveTo>
                  <a:pt x="0" y="0"/>
                </a:moveTo>
                <a:lnTo>
                  <a:pt x="5576561" y="0"/>
                </a:lnTo>
                <a:lnTo>
                  <a:pt x="5576561" y="2174859"/>
                </a:lnTo>
                <a:lnTo>
                  <a:pt x="0" y="21748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353009" y="6286500"/>
            <a:ext cx="7401610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000" dirty="0">
                <a:latin typeface="Bryndan Write" panose="020B0604020202020204" charset="0"/>
              </a:rPr>
              <a:t>The future depends on what we do in the present.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96187" y="3934713"/>
            <a:ext cx="9515254" cy="5086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30"/>
              </a:lnSpc>
              <a:spcBef>
                <a:spcPts val="2722"/>
              </a:spcBef>
            </a:pPr>
            <a:r>
              <a:rPr lang="en-US" sz="3300" dirty="0">
                <a:solidFill>
                  <a:srgbClr val="0D121A"/>
                </a:solidFill>
                <a:latin typeface="Bryndan Write"/>
                <a:ea typeface="Bryndan Write"/>
                <a:cs typeface="Bryndan Write"/>
                <a:sym typeface="Bryndan Write"/>
              </a:rPr>
              <a:t>Please feel free to ask any questions.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5340805" y="-349570"/>
            <a:ext cx="2519451" cy="3086100"/>
            <a:chOff x="0" y="0"/>
            <a:chExt cx="663559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63559" cy="812800"/>
            </a:xfrm>
            <a:custGeom>
              <a:avLst/>
              <a:gdLst/>
              <a:ahLst/>
              <a:cxnLst/>
              <a:rect l="l" t="t" r="r" b="b"/>
              <a:pathLst>
                <a:path w="663559" h="812800">
                  <a:moveTo>
                    <a:pt x="0" y="0"/>
                  </a:moveTo>
                  <a:lnTo>
                    <a:pt x="663559" y="0"/>
                  </a:lnTo>
                  <a:lnTo>
                    <a:pt x="663559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C4D2B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663559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470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15462148" y="211596"/>
            <a:ext cx="2321907" cy="2321907"/>
          </a:xfrm>
          <a:custGeom>
            <a:avLst/>
            <a:gdLst/>
            <a:ahLst/>
            <a:cxnLst/>
            <a:rect l="l" t="t" r="r" b="b"/>
            <a:pathLst>
              <a:path w="2321907" h="2321907">
                <a:moveTo>
                  <a:pt x="0" y="0"/>
                </a:moveTo>
                <a:lnTo>
                  <a:pt x="2321907" y="0"/>
                </a:lnTo>
                <a:lnTo>
                  <a:pt x="2321907" y="2321907"/>
                </a:lnTo>
                <a:lnTo>
                  <a:pt x="0" y="23219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178526"/>
            <a:ext cx="13461999" cy="1009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17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677</Words>
  <Application>Microsoft Office PowerPoint</Application>
  <PresentationFormat>Custom</PresentationFormat>
  <Paragraphs>94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Bryndan Write</vt:lpstr>
      <vt:lpstr>Calibri</vt:lpstr>
      <vt:lpstr>Heebo Regular</vt:lpstr>
      <vt:lpstr>&amp;quot</vt:lpstr>
      <vt:lpstr>Tekton Pro Cond</vt:lpstr>
      <vt:lpstr>Arial</vt:lpstr>
      <vt:lpstr>Heebo Bold</vt:lpstr>
      <vt:lpstr>Heebo Bold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DCF Progress Review Presentation - April 2023</dc:title>
  <dc:creator>Sara Edwards</dc:creator>
  <cp:lastModifiedBy>Sara Edwards</cp:lastModifiedBy>
  <cp:revision>12</cp:revision>
  <dcterms:created xsi:type="dcterms:W3CDTF">2006-08-16T00:00:00Z</dcterms:created>
  <dcterms:modified xsi:type="dcterms:W3CDTF">2024-11-21T09:23:27Z</dcterms:modified>
  <dc:identifier>DAFhJvJC-Qk</dc:identifier>
</cp:coreProperties>
</file>