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 id="2147483686" r:id="rId4"/>
  </p:sldMasterIdLst>
  <p:notesMasterIdLst>
    <p:notesMasterId r:id="rId45"/>
  </p:notesMasterIdLst>
  <p:sldIdLst>
    <p:sldId id="315" r:id="rId5"/>
    <p:sldId id="314" r:id="rId6"/>
    <p:sldId id="258" r:id="rId7"/>
    <p:sldId id="259" r:id="rId8"/>
    <p:sldId id="322" r:id="rId9"/>
    <p:sldId id="312" r:id="rId10"/>
    <p:sldId id="323" r:id="rId11"/>
    <p:sldId id="351" r:id="rId12"/>
    <p:sldId id="375" r:id="rId13"/>
    <p:sldId id="376" r:id="rId14"/>
    <p:sldId id="377" r:id="rId15"/>
    <p:sldId id="378" r:id="rId16"/>
    <p:sldId id="379" r:id="rId17"/>
    <p:sldId id="345" r:id="rId18"/>
    <p:sldId id="346" r:id="rId19"/>
    <p:sldId id="347" r:id="rId20"/>
    <p:sldId id="348" r:id="rId21"/>
    <p:sldId id="349" r:id="rId22"/>
    <p:sldId id="352" r:id="rId23"/>
    <p:sldId id="353" r:id="rId24"/>
    <p:sldId id="354" r:id="rId25"/>
    <p:sldId id="355" r:id="rId26"/>
    <p:sldId id="356" r:id="rId27"/>
    <p:sldId id="357" r:id="rId28"/>
    <p:sldId id="358" r:id="rId29"/>
    <p:sldId id="359" r:id="rId30"/>
    <p:sldId id="360" r:id="rId31"/>
    <p:sldId id="361" r:id="rId32"/>
    <p:sldId id="362" r:id="rId33"/>
    <p:sldId id="363" r:id="rId34"/>
    <p:sldId id="367" r:id="rId35"/>
    <p:sldId id="368" r:id="rId36"/>
    <p:sldId id="369" r:id="rId37"/>
    <p:sldId id="370" r:id="rId38"/>
    <p:sldId id="371" r:id="rId39"/>
    <p:sldId id="364" r:id="rId40"/>
    <p:sldId id="365" r:id="rId41"/>
    <p:sldId id="366" r:id="rId42"/>
    <p:sldId id="372" r:id="rId43"/>
    <p:sldId id="34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FFD6C9-DA68-4F7A-A0E1-8986D5A60E11}" v="360" dt="2023-09-25T10:13:37.268"/>
    <p1510:client id="{63B0FF70-32D6-F1FA-1830-9413A56CDE7A}" v="82" dt="2023-09-25T12:44:20.325"/>
    <p1510:client id="{67F4E6DC-7682-C4FB-DFCA-D2923465358C}" v="10" dt="2023-09-27T08:06:50.789"/>
    <p1510:client id="{7358C1CB-748C-F159-136A-984E6A5A9EF0}" v="2" dt="2023-09-27T10:57:37.803"/>
    <p1510:client id="{8D4F48EE-F7A5-2F0E-A006-BD3D4B94353D}" v="276" dt="2023-09-27T13:29:02.722"/>
    <p1510:client id="{B87013CD-2137-E559-E987-E1023A7C9483}" v="1" dt="2023-09-27T07:53:16.495"/>
    <p1510:client id="{DDD393F8-C93D-7D26-A852-DC1A19D0EFDF}" v="31" dt="2023-09-25T09:23:33.398"/>
    <p1510:client id="{E48A1A0E-64A8-A200-F3C9-CAA6A3C93D77}" v="27" dt="2023-09-26T15:35:51.9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22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152535-638D-4C51-86A8-09973A69FAC8}" type="datetimeFigureOut">
              <a:rPr lang="en-GB" smtClean="0"/>
              <a:t>27/09/2024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E2B7EC-408B-412D-A4DA-741AABE0E3D7}" type="slidenum">
              <a:rPr lang="en-GB" smtClean="0"/>
              <a:t>‹#›</a:t>
            </a:fld>
            <a:endParaRPr lang="en-GB"/>
          </a:p>
        </p:txBody>
      </p:sp>
    </p:spTree>
    <p:extLst>
      <p:ext uri="{BB962C8B-B14F-4D97-AF65-F5344CB8AC3E}">
        <p14:creationId xmlns:p14="http://schemas.microsoft.com/office/powerpoint/2010/main" val="1191332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GWEDDI / PRAYER OUR FATHER (WELSH ONLY)</a:t>
            </a:r>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114C0A0-A1A7-46B2-A282-C06E423DD7C8}"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48589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441325" y="685800"/>
            <a:ext cx="6097588"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98024" y="4343400"/>
            <a:ext cx="558419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10612775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150813"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91884" y="4715154"/>
            <a:ext cx="5535070" cy="446698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4194162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98024" y="4400550"/>
            <a:ext cx="558419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746125" y="1143000"/>
            <a:ext cx="5487988"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4325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4:notes"/>
          <p:cNvSpPr txBox="1">
            <a:spLocks noGrp="1"/>
          </p:cNvSpPr>
          <p:nvPr>
            <p:ph type="body" idx="1"/>
          </p:nvPr>
        </p:nvSpPr>
        <p:spPr>
          <a:xfrm>
            <a:off x="698024" y="4400550"/>
            <a:ext cx="558419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4:notes"/>
          <p:cNvSpPr>
            <a:spLocks noGrp="1" noRot="1" noChangeAspect="1"/>
          </p:cNvSpPr>
          <p:nvPr>
            <p:ph type="sldImg" idx="2"/>
          </p:nvPr>
        </p:nvSpPr>
        <p:spPr>
          <a:xfrm>
            <a:off x="746125" y="1143000"/>
            <a:ext cx="5487988"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2186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1302D248-E2B3-4798-B3C6-9A54B2F37E21}"/>
              </a:ext>
            </a:extLst>
          </p:cNvPr>
          <p:cNvSpPr>
            <a:spLocks noGrp="1" noRot="1" noChangeAspect="1" noChangeArrowheads="1" noTextEdit="1"/>
          </p:cNvSpPr>
          <p:nvPr>
            <p:ph type="sldImg"/>
          </p:nvPr>
        </p:nvSpPr>
        <p:spPr>
          <a:ln/>
        </p:spPr>
      </p:sp>
      <p:sp>
        <p:nvSpPr>
          <p:cNvPr id="7171" name="Notes Placeholder 2">
            <a:extLst>
              <a:ext uri="{FF2B5EF4-FFF2-40B4-BE49-F238E27FC236}">
                <a16:creationId xmlns:a16="http://schemas.microsoft.com/office/drawing/2014/main" id="{00B7DEE9-CF3E-4304-B843-60EA9AC6D00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CLO</a:t>
            </a:r>
          </a:p>
        </p:txBody>
      </p:sp>
      <p:sp>
        <p:nvSpPr>
          <p:cNvPr id="7172" name="Slide Number Placeholder 3">
            <a:extLst>
              <a:ext uri="{FF2B5EF4-FFF2-40B4-BE49-F238E27FC236}">
                <a16:creationId xmlns:a16="http://schemas.microsoft.com/office/drawing/2014/main" id="{AF20908F-3F04-4C5F-B8EA-B11728AA98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542F195-947A-45F4-8D25-7C6CE5D6174E}" type="slidenum">
              <a:rPr lang="en-GB" altLang="en-US" smtClean="0"/>
              <a:pPr>
                <a:spcBef>
                  <a:spcPct val="0"/>
                </a:spcBef>
              </a:pPr>
              <a:t>20</a:t>
            </a:fld>
            <a:endParaRPr lang="en-GB" altLang="en-US"/>
          </a:p>
        </p:txBody>
      </p:sp>
    </p:spTree>
    <p:extLst>
      <p:ext uri="{BB962C8B-B14F-4D97-AF65-F5344CB8AC3E}">
        <p14:creationId xmlns:p14="http://schemas.microsoft.com/office/powerpoint/2010/main" val="2838943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D0CF7667-510C-48D9-90B8-4EB38BABDA41}"/>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AACB0F65-64CB-4171-9311-073BB6122E2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SHE</a:t>
            </a:r>
          </a:p>
        </p:txBody>
      </p:sp>
      <p:sp>
        <p:nvSpPr>
          <p:cNvPr id="27652" name="Slide Number Placeholder 3">
            <a:extLst>
              <a:ext uri="{FF2B5EF4-FFF2-40B4-BE49-F238E27FC236}">
                <a16:creationId xmlns:a16="http://schemas.microsoft.com/office/drawing/2014/main" id="{07B97267-1773-41EF-BBFE-EAFCA67DFF1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21EEFC6-8B01-4693-8535-F835259387B1}" type="slidenum">
              <a:rPr lang="en-GB" altLang="en-US" smtClean="0"/>
              <a:pPr>
                <a:spcBef>
                  <a:spcPct val="0"/>
                </a:spcBef>
              </a:pPr>
              <a:t>28</a:t>
            </a:fld>
            <a:endParaRPr lang="en-GB" altLang="en-US"/>
          </a:p>
        </p:txBody>
      </p:sp>
    </p:spTree>
    <p:extLst>
      <p:ext uri="{BB962C8B-B14F-4D97-AF65-F5344CB8AC3E}">
        <p14:creationId xmlns:p14="http://schemas.microsoft.com/office/powerpoint/2010/main" val="510045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3803116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82191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4EA89B-405A-42CC-AB57-3C593F59BB59}"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139730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4EA89B-405A-42CC-AB57-3C593F59BB59}"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413337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4EA89B-405A-42CC-AB57-3C593F59BB59}" type="datetimeFigureOut">
              <a:rPr lang="en-GB" smtClean="0"/>
              <a:t>27/09/2024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938305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4EA89B-405A-42CC-AB57-3C593F59BB59}" type="datetimeFigureOut">
              <a:rPr lang="en-GB" smtClean="0"/>
              <a:t>27/09/2024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08422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4EA89B-405A-42CC-AB57-3C593F59BB59}" type="datetimeFigureOut">
              <a:rPr lang="en-GB" smtClean="0"/>
              <a:t>27/09/2024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99849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4EA89B-405A-42CC-AB57-3C593F59BB59}"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4152745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4EA89B-405A-42CC-AB57-3C593F59BB59}"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275634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23388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36218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a:t>Click to edit Master title style</a:t>
            </a:r>
          </a:p>
        </p:txBody>
      </p:sp>
      <p:sp>
        <p:nvSpPr>
          <p:cNvPr id="3" name="Subtitle 2"/>
          <p:cNvSpPr>
            <a:spLocks noGrp="1"/>
          </p:cNvSpPr>
          <p:nvPr>
            <p:ph type="subTitle" idx="1"/>
          </p:nvPr>
        </p:nvSpPr>
        <p:spPr>
          <a:xfrm>
            <a:off x="914400" y="4572000"/>
            <a:ext cx="861568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Slide Number Placeholder 5"/>
          <p:cNvSpPr>
            <a:spLocks noGrp="1"/>
          </p:cNvSpPr>
          <p:nvPr>
            <p:ph type="sldNum" sz="quarter" idx="10"/>
          </p:nvPr>
        </p:nvSpPr>
        <p:spPr>
          <a:ln/>
        </p:spPr>
        <p:txBody>
          <a:bodyPr/>
          <a:lstStyle>
            <a:lvl1pPr>
              <a:defRPr/>
            </a:lvl1pPr>
          </a:lstStyle>
          <a:p>
            <a:pPr>
              <a:defRPr/>
            </a:pPr>
            <a:fld id="{63035036-CFAD-4ECD-AE66-A0B127D8278B}"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9983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BAF18DE2-842C-43B6-A9C9-0BE1F5B17584}"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02361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Slide Number Placeholder 5"/>
          <p:cNvSpPr>
            <a:spLocks noGrp="1"/>
          </p:cNvSpPr>
          <p:nvPr>
            <p:ph type="sldNum" sz="quarter" idx="10"/>
          </p:nvPr>
        </p:nvSpPr>
        <p:spPr>
          <a:ln/>
        </p:spPr>
        <p:txBody>
          <a:bodyPr/>
          <a:lstStyle>
            <a:lvl1pPr>
              <a:defRPr/>
            </a:lvl1pPr>
          </a:lstStyle>
          <a:p>
            <a:pPr>
              <a:defRPr/>
            </a:pPr>
            <a:fld id="{1F4B1024-A7DD-44EF-A354-7D0ABDAC8751}"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39508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a:ln/>
        </p:spPr>
        <p:txBody>
          <a:bodyPr/>
          <a:lstStyle>
            <a:lvl1pPr>
              <a:defRPr/>
            </a:lvl1pPr>
          </a:lstStyle>
          <a:p>
            <a:pPr>
              <a:defRPr/>
            </a:pPr>
            <a:fld id="{6F39B31F-AECB-4C81-A0A3-1FFA5F398625}" type="slidenum">
              <a:rPr lang="en-GB" altLang="en-US"/>
              <a:pPr>
                <a:defRPr/>
              </a:pPr>
              <a:t>‹#›</a:t>
            </a:fld>
            <a:endParaRPr lang="en-GB" altLang="en-US"/>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28840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a:ln/>
        </p:spPr>
        <p:txBody>
          <a:bodyPr/>
          <a:lstStyle>
            <a:lvl1pPr>
              <a:defRPr/>
            </a:lvl1pPr>
          </a:lstStyle>
          <a:p>
            <a:pPr>
              <a:defRPr/>
            </a:pPr>
            <a:fld id="{5DBE3ADF-43D3-49D4-94CF-71FEB89FBBBE}" type="slidenum">
              <a:rPr lang="en-GB" altLang="en-US"/>
              <a:pPr>
                <a:defRPr/>
              </a:pPr>
              <a:t>‹#›</a:t>
            </a:fld>
            <a:endParaRPr lang="en-GB" altLang="en-US"/>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1665150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a:ln/>
        </p:spPr>
        <p:txBody>
          <a:bodyPr/>
          <a:lstStyle>
            <a:lvl1pPr>
              <a:defRPr/>
            </a:lvl1pPr>
          </a:lstStyle>
          <a:p>
            <a:pPr>
              <a:defRPr/>
            </a:pPr>
            <a:fld id="{612DF19D-62EB-4845-8497-626FD608B02C}" type="slidenum">
              <a:rPr lang="en-GB" altLang="en-US"/>
              <a:pPr>
                <a:defRPr/>
              </a:pPr>
              <a:t>‹#›</a:t>
            </a:fld>
            <a:endParaRPr lang="en-GB" altLang="en-US"/>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4420376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FA96565E-7E4C-4B06-9E94-E77B72A86C74}" type="slidenum">
              <a:rPr lang="en-GB" altLang="en-US"/>
              <a:pPr>
                <a:defRPr/>
              </a:pPr>
              <a:t>‹#›</a:t>
            </a:fld>
            <a:endParaRPr lang="en-GB" altLang="en-US"/>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483015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a:t>Click to edit Master title style</a:t>
            </a:r>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Content Placeholder 8"/>
          <p:cNvSpPr>
            <a:spLocks noGrp="1"/>
          </p:cNvSpPr>
          <p:nvPr>
            <p:ph sz="quarter" idx="13"/>
          </p:nvPr>
        </p:nvSpPr>
        <p:spPr>
          <a:xfrm>
            <a:off x="406400" y="381000"/>
            <a:ext cx="103632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4"/>
          </p:nvPr>
        </p:nvSpPr>
        <p:spPr>
          <a:ln/>
        </p:spPr>
        <p:txBody>
          <a:bodyPr/>
          <a:lstStyle>
            <a:lvl1pPr>
              <a:defRPr/>
            </a:lvl1pPr>
          </a:lstStyle>
          <a:p>
            <a:pPr>
              <a:defRPr/>
            </a:pPr>
            <a:fld id="{421BB81D-F184-4F7C-B164-3D3A32B89711}" type="slidenum">
              <a:rPr lang="en-GB" altLang="en-US"/>
              <a:pPr>
                <a:defRPr/>
              </a:pPr>
              <a:t>‹#›</a:t>
            </a:fld>
            <a:endParaRPr lang="en-GB" altLang="en-US"/>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Date Placeholder 3"/>
          <p:cNvSpPr>
            <a:spLocks noGrp="1"/>
          </p:cNvSpPr>
          <p:nvPr>
            <p:ph type="dt" sz="half" idx="16"/>
          </p:nvPr>
        </p:nvSpPr>
        <p:spPr/>
        <p:txBody>
          <a:bodyPr/>
          <a:lstStyle>
            <a:lvl1pPr>
              <a:defRPr/>
            </a:lvl1pPr>
          </a:lstStyle>
          <a:p>
            <a:pPr>
              <a:defRPr/>
            </a:pPr>
            <a:endParaRPr lang="en-GB"/>
          </a:p>
        </p:txBody>
      </p:sp>
    </p:spTree>
    <p:extLst>
      <p:ext uri="{BB962C8B-B14F-4D97-AF65-F5344CB8AC3E}">
        <p14:creationId xmlns:p14="http://schemas.microsoft.com/office/powerpoint/2010/main" val="17485495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a:t>Click to edit Master title style</a:t>
            </a:r>
          </a:p>
        </p:txBody>
      </p:sp>
      <p:sp>
        <p:nvSpPr>
          <p:cNvPr id="3" name="Picture Placeholder 2"/>
          <p:cNvSpPr>
            <a:spLocks noGrp="1"/>
          </p:cNvSpPr>
          <p:nvPr>
            <p:ph type="pic" idx="1"/>
          </p:nvPr>
        </p:nvSpPr>
        <p:spPr>
          <a:xfrm>
            <a:off x="0" y="0"/>
            <a:ext cx="112776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a:ln/>
        </p:spPr>
        <p:txBody>
          <a:bodyPr/>
          <a:lstStyle>
            <a:lvl1pPr>
              <a:defRPr/>
            </a:lvl1pPr>
          </a:lstStyle>
          <a:p>
            <a:pPr>
              <a:defRPr/>
            </a:pPr>
            <a:fld id="{C133163E-31AF-4C28-BA34-283A27BE5968}" type="slidenum">
              <a:rPr lang="en-GB" altLang="en-US"/>
              <a:pPr>
                <a:defRPr/>
              </a:pPr>
              <a:t>‹#›</a:t>
            </a:fld>
            <a:endParaRPr lang="en-GB" altLang="en-US"/>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6512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1EFD426A-07CB-4944-8146-BD0831549D9B}"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7200304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497E8CC0-2597-46FC-9882-CC9D3BB41291}"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592337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609600" y="1600201"/>
            <a:ext cx="10972800" cy="4525963"/>
          </a:xfrm>
        </p:spPr>
        <p:txBody>
          <a:bodyPr rtlCol="0">
            <a:normAutofit/>
          </a:bodyPr>
          <a:lstStyle/>
          <a:p>
            <a:pPr lvl="0"/>
            <a:endParaRPr lang="en-GB" noProof="0"/>
          </a:p>
        </p:txBody>
      </p:sp>
      <p:sp>
        <p:nvSpPr>
          <p:cNvPr id="4" name="Slide Number Placeholder 5"/>
          <p:cNvSpPr>
            <a:spLocks noGrp="1"/>
          </p:cNvSpPr>
          <p:nvPr>
            <p:ph type="sldNum" sz="quarter" idx="10"/>
          </p:nvPr>
        </p:nvSpPr>
        <p:spPr>
          <a:ln/>
        </p:spPr>
        <p:txBody>
          <a:bodyPr/>
          <a:lstStyle>
            <a:lvl1pPr>
              <a:defRPr/>
            </a:lvl1pPr>
          </a:lstStyle>
          <a:p>
            <a:pPr>
              <a:defRPr/>
            </a:pPr>
            <a:fld id="{FB049869-4553-4C91-B885-50B1D44D7154}"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1690860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1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spcBef>
                <a:spcPts val="0"/>
              </a:spcBef>
              <a:spcAft>
                <a:spcPts val="0"/>
              </a:spcAft>
              <a:buClr>
                <a:schemeClr val="dk2"/>
              </a:buClr>
              <a:buSzPts val="2800"/>
              <a:buFont typeface="Cambria"/>
              <a:buNone/>
              <a:defRPr/>
            </a:lvl1pPr>
            <a:lvl2pPr lvl="1" algn="l">
              <a:spcBef>
                <a:spcPts val="0"/>
              </a:spcBef>
              <a:spcAft>
                <a:spcPts val="0"/>
              </a:spcAft>
              <a:buClr>
                <a:schemeClr val="dk2"/>
              </a:buClr>
              <a:buSzPts val="2800"/>
              <a:buFont typeface="Cambria"/>
              <a:buNone/>
              <a:defRPr/>
            </a:lvl2pPr>
            <a:lvl3pPr lvl="2" algn="l">
              <a:spcBef>
                <a:spcPts val="0"/>
              </a:spcBef>
              <a:spcAft>
                <a:spcPts val="0"/>
              </a:spcAft>
              <a:buClr>
                <a:schemeClr val="dk2"/>
              </a:buClr>
              <a:buSzPts val="2800"/>
              <a:buFont typeface="Cambria"/>
              <a:buNone/>
              <a:defRPr/>
            </a:lvl3pPr>
            <a:lvl4pPr lvl="3" algn="l">
              <a:spcBef>
                <a:spcPts val="0"/>
              </a:spcBef>
              <a:spcAft>
                <a:spcPts val="0"/>
              </a:spcAft>
              <a:buClr>
                <a:schemeClr val="dk2"/>
              </a:buClr>
              <a:buSzPts val="2800"/>
              <a:buFont typeface="Cambria"/>
              <a:buNone/>
              <a:defRPr/>
            </a:lvl4pPr>
            <a:lvl5pPr lvl="4" algn="l">
              <a:spcBef>
                <a:spcPts val="0"/>
              </a:spcBef>
              <a:spcAft>
                <a:spcPts val="0"/>
              </a:spcAft>
              <a:buClr>
                <a:schemeClr val="dk2"/>
              </a:buClr>
              <a:buSzPts val="2800"/>
              <a:buFont typeface="Cambria"/>
              <a:buNone/>
              <a:defRPr/>
            </a:lvl5pPr>
            <a:lvl6pPr lvl="5" algn="l">
              <a:spcBef>
                <a:spcPts val="0"/>
              </a:spcBef>
              <a:spcAft>
                <a:spcPts val="0"/>
              </a:spcAft>
              <a:buClr>
                <a:schemeClr val="dk2"/>
              </a:buClr>
              <a:buSzPts val="2800"/>
              <a:buFont typeface="Cambria"/>
              <a:buNone/>
              <a:defRPr/>
            </a:lvl6pPr>
            <a:lvl7pPr lvl="6" algn="l">
              <a:spcBef>
                <a:spcPts val="0"/>
              </a:spcBef>
              <a:spcAft>
                <a:spcPts val="0"/>
              </a:spcAft>
              <a:buClr>
                <a:schemeClr val="dk2"/>
              </a:buClr>
              <a:buSzPts val="2800"/>
              <a:buFont typeface="Cambria"/>
              <a:buNone/>
              <a:defRPr/>
            </a:lvl7pPr>
            <a:lvl8pPr lvl="7" algn="l">
              <a:spcBef>
                <a:spcPts val="0"/>
              </a:spcBef>
              <a:spcAft>
                <a:spcPts val="0"/>
              </a:spcAft>
              <a:buClr>
                <a:schemeClr val="dk2"/>
              </a:buClr>
              <a:buSzPts val="2800"/>
              <a:buFont typeface="Cambria"/>
              <a:buNone/>
              <a:defRPr/>
            </a:lvl8pPr>
            <a:lvl9pPr lvl="8" algn="l">
              <a:spcBef>
                <a:spcPts val="0"/>
              </a:spcBef>
              <a:spcAft>
                <a:spcPts val="0"/>
              </a:spcAft>
              <a:buClr>
                <a:schemeClr val="dk2"/>
              </a:buClr>
              <a:buSzPts val="2800"/>
              <a:buFont typeface="Cambria"/>
              <a:buNone/>
              <a:defRPr/>
            </a:lvl9pPr>
          </a:lstStyle>
          <a:p>
            <a:endParaRPr/>
          </a:p>
        </p:txBody>
      </p:sp>
      <p:sp>
        <p:nvSpPr>
          <p:cNvPr id="19" name="Google Shape;19;p1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gn="l">
              <a:spcBef>
                <a:spcPts val="0"/>
              </a:spcBef>
              <a:spcAft>
                <a:spcPts val="0"/>
              </a:spcAft>
              <a:buSzPts val="1800"/>
              <a:buChar char="●"/>
              <a:defRPr/>
            </a:lvl1pPr>
            <a:lvl2pPr marL="914400" lvl="1" indent="-317500" algn="l">
              <a:spcBef>
                <a:spcPts val="2133"/>
              </a:spcBef>
              <a:spcAft>
                <a:spcPts val="0"/>
              </a:spcAft>
              <a:buSzPts val="1400"/>
              <a:buChar char="○"/>
              <a:defRPr/>
            </a:lvl2pPr>
            <a:lvl3pPr marL="1371600" lvl="2" indent="-317500" algn="l">
              <a:spcBef>
                <a:spcPts val="2133"/>
              </a:spcBef>
              <a:spcAft>
                <a:spcPts val="0"/>
              </a:spcAft>
              <a:buSzPts val="1400"/>
              <a:buChar char="■"/>
              <a:defRPr/>
            </a:lvl3pPr>
            <a:lvl4pPr marL="1828800" lvl="3" indent="-317500" algn="l">
              <a:spcBef>
                <a:spcPts val="2133"/>
              </a:spcBef>
              <a:spcAft>
                <a:spcPts val="0"/>
              </a:spcAft>
              <a:buSzPts val="1400"/>
              <a:buChar char="●"/>
              <a:defRPr/>
            </a:lvl4pPr>
            <a:lvl5pPr marL="2286000" lvl="4" indent="-317500" algn="l">
              <a:spcBef>
                <a:spcPts val="2133"/>
              </a:spcBef>
              <a:spcAft>
                <a:spcPts val="0"/>
              </a:spcAft>
              <a:buSzPts val="1400"/>
              <a:buChar char="○"/>
              <a:defRPr/>
            </a:lvl5pPr>
            <a:lvl6pPr marL="2743200" lvl="5" indent="-317500" algn="l">
              <a:spcBef>
                <a:spcPts val="2133"/>
              </a:spcBef>
              <a:spcAft>
                <a:spcPts val="0"/>
              </a:spcAft>
              <a:buSzPts val="1400"/>
              <a:buChar char="■"/>
              <a:defRPr/>
            </a:lvl6pPr>
            <a:lvl7pPr marL="3200400" lvl="6" indent="-317500" algn="l">
              <a:spcBef>
                <a:spcPts val="2133"/>
              </a:spcBef>
              <a:spcAft>
                <a:spcPts val="0"/>
              </a:spcAft>
              <a:buSzPts val="1400"/>
              <a:buChar char="●"/>
              <a:defRPr/>
            </a:lvl7pPr>
            <a:lvl8pPr marL="3657600" lvl="7" indent="-317500" algn="l">
              <a:spcBef>
                <a:spcPts val="2133"/>
              </a:spcBef>
              <a:spcAft>
                <a:spcPts val="0"/>
              </a:spcAft>
              <a:buSzPts val="1400"/>
              <a:buChar char="○"/>
              <a:defRPr/>
            </a:lvl8pPr>
            <a:lvl9pPr marL="4114800" lvl="8" indent="-317500" algn="l">
              <a:spcBef>
                <a:spcPts val="2133"/>
              </a:spcBef>
              <a:spcAft>
                <a:spcPts val="2133"/>
              </a:spcAft>
              <a:buSzPts val="1400"/>
              <a:buChar char="■"/>
              <a:defRPr/>
            </a:lvl9pPr>
          </a:lstStyle>
          <a:p>
            <a:endParaRPr/>
          </a:p>
        </p:txBody>
      </p:sp>
      <p:sp>
        <p:nvSpPr>
          <p:cNvPr id="20" name="Google Shape;20;p15"/>
          <p:cNvSpPr txBox="1">
            <a:spLocks noGrp="1"/>
          </p:cNvSpPr>
          <p:nvPr>
            <p:ph type="sldNum" idx="12"/>
          </p:nvPr>
        </p:nvSpPr>
        <p:spPr>
          <a:xfrm>
            <a:off x="11296611" y="6217623"/>
            <a:ext cx="731600" cy="524800"/>
          </a:xfrm>
          <a:prstGeom prst="rect">
            <a:avLst/>
          </a:prstGeom>
          <a:no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lvl1pPr marL="0" lvl="0"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1pPr>
            <a:lvl2pPr marL="0" lvl="1"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2pPr>
            <a:lvl3pPr marL="0" lvl="2"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3pPr>
            <a:lvl4pPr marL="0" lvl="3"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4pPr>
            <a:lvl5pPr marL="0" lvl="4"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5pPr>
            <a:lvl6pPr marL="0" lvl="5"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6pPr>
            <a:lvl7pPr marL="0" lvl="6"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7pPr>
            <a:lvl8pPr marL="0" lvl="7"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8pPr>
            <a:lvl9pPr marL="0" lvl="8" indent="0" algn="ctr">
              <a:buClr>
                <a:srgbClr val="FFFFFF"/>
              </a:buClr>
              <a:buSzPts val="1800"/>
              <a:buFont typeface="Calibri"/>
              <a:buNone/>
              <a:defRPr sz="1800" b="0" i="0" u="none" strike="noStrike" cap="none">
                <a:solidFill>
                  <a:srgbClr val="FFFFFF"/>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09078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249B96C-B332-4F46-BDA6-5A4126F73A2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4F5792C2-C6EF-4C72-9999-8262B12592B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57AC214-557E-4D02-97D5-8A994A60036F}"/>
              </a:ext>
            </a:extLst>
          </p:cNvPr>
          <p:cNvSpPr>
            <a:spLocks noGrp="1" noChangeArrowheads="1"/>
          </p:cNvSpPr>
          <p:nvPr>
            <p:ph type="sldNum" sz="quarter" idx="12"/>
          </p:nvPr>
        </p:nvSpPr>
        <p:spPr>
          <a:ln/>
        </p:spPr>
        <p:txBody>
          <a:bodyPr/>
          <a:lstStyle>
            <a:lvl1pPr>
              <a:defRPr/>
            </a:lvl1pPr>
          </a:lstStyle>
          <a:p>
            <a:pPr>
              <a:defRPr/>
            </a:pPr>
            <a:fld id="{F70447D9-789A-4F84-9CF0-3832C2D0448F}" type="slidenum">
              <a:rPr lang="en-GB" altLang="en-US"/>
              <a:pPr>
                <a:defRPr/>
              </a:pPr>
              <a:t>‹#›</a:t>
            </a:fld>
            <a:endParaRPr lang="en-GB" altLang="en-US"/>
          </a:p>
        </p:txBody>
      </p:sp>
    </p:spTree>
    <p:extLst>
      <p:ext uri="{BB962C8B-B14F-4D97-AF65-F5344CB8AC3E}">
        <p14:creationId xmlns:p14="http://schemas.microsoft.com/office/powerpoint/2010/main" val="18058610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E6FFECD-28F0-4F80-9E90-C97688937FD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C22425CB-409D-48CE-A5F1-723B6F16ECC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3848F19-2DD2-4D2F-883E-8A1838B110A4}"/>
              </a:ext>
            </a:extLst>
          </p:cNvPr>
          <p:cNvSpPr>
            <a:spLocks noGrp="1" noChangeArrowheads="1"/>
          </p:cNvSpPr>
          <p:nvPr>
            <p:ph type="sldNum" sz="quarter" idx="12"/>
          </p:nvPr>
        </p:nvSpPr>
        <p:spPr>
          <a:ln/>
        </p:spPr>
        <p:txBody>
          <a:bodyPr/>
          <a:lstStyle>
            <a:lvl1pPr>
              <a:defRPr/>
            </a:lvl1pPr>
          </a:lstStyle>
          <a:p>
            <a:pPr>
              <a:defRPr/>
            </a:pPr>
            <a:fld id="{1881DFF0-81A5-4D30-98FD-D0FA715E095F}" type="slidenum">
              <a:rPr lang="en-GB" altLang="en-US"/>
              <a:pPr>
                <a:defRPr/>
              </a:pPr>
              <a:t>‹#›</a:t>
            </a:fld>
            <a:endParaRPr lang="en-GB" altLang="en-US"/>
          </a:p>
        </p:txBody>
      </p:sp>
    </p:spTree>
    <p:extLst>
      <p:ext uri="{BB962C8B-B14F-4D97-AF65-F5344CB8AC3E}">
        <p14:creationId xmlns:p14="http://schemas.microsoft.com/office/powerpoint/2010/main" val="28787869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8B01B1C-46F9-4DE7-8565-1ABF0CDF102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22E053E3-BF92-43CA-ADE3-11248263B0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12503183-1688-49F2-9DB0-FB30B2EFC84B}"/>
              </a:ext>
            </a:extLst>
          </p:cNvPr>
          <p:cNvSpPr>
            <a:spLocks noGrp="1" noChangeArrowheads="1"/>
          </p:cNvSpPr>
          <p:nvPr>
            <p:ph type="sldNum" sz="quarter" idx="12"/>
          </p:nvPr>
        </p:nvSpPr>
        <p:spPr>
          <a:ln/>
        </p:spPr>
        <p:txBody>
          <a:bodyPr/>
          <a:lstStyle>
            <a:lvl1pPr>
              <a:defRPr/>
            </a:lvl1pPr>
          </a:lstStyle>
          <a:p>
            <a:pPr>
              <a:defRPr/>
            </a:pPr>
            <a:fld id="{806DC93A-40F1-44A9-A42C-D1BC40D37DB0}" type="slidenum">
              <a:rPr lang="en-GB" altLang="en-US"/>
              <a:pPr>
                <a:defRPr/>
              </a:pPr>
              <a:t>‹#›</a:t>
            </a:fld>
            <a:endParaRPr lang="en-GB" altLang="en-US"/>
          </a:p>
        </p:txBody>
      </p:sp>
    </p:spTree>
    <p:extLst>
      <p:ext uri="{BB962C8B-B14F-4D97-AF65-F5344CB8AC3E}">
        <p14:creationId xmlns:p14="http://schemas.microsoft.com/office/powerpoint/2010/main" val="9675711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336800" y="1600201"/>
            <a:ext cx="4521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7061200" y="1600201"/>
            <a:ext cx="4521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229D103-864C-42E1-B25F-94ED1892B20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E1A4E400-B871-4141-8FEA-BC4D09D4EA5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94565778-D03A-4FC2-B6AE-94767DC82EC2}"/>
              </a:ext>
            </a:extLst>
          </p:cNvPr>
          <p:cNvSpPr>
            <a:spLocks noGrp="1" noChangeArrowheads="1"/>
          </p:cNvSpPr>
          <p:nvPr>
            <p:ph type="sldNum" sz="quarter" idx="12"/>
          </p:nvPr>
        </p:nvSpPr>
        <p:spPr>
          <a:ln/>
        </p:spPr>
        <p:txBody>
          <a:bodyPr/>
          <a:lstStyle>
            <a:lvl1pPr>
              <a:defRPr/>
            </a:lvl1pPr>
          </a:lstStyle>
          <a:p>
            <a:pPr>
              <a:defRPr/>
            </a:pPr>
            <a:fld id="{47AA9A0A-15BE-43A9-BB92-C1A56D4AE418}" type="slidenum">
              <a:rPr lang="en-GB" altLang="en-US"/>
              <a:pPr>
                <a:defRPr/>
              </a:pPr>
              <a:t>‹#›</a:t>
            </a:fld>
            <a:endParaRPr lang="en-GB" altLang="en-US"/>
          </a:p>
        </p:txBody>
      </p:sp>
    </p:spTree>
    <p:extLst>
      <p:ext uri="{BB962C8B-B14F-4D97-AF65-F5344CB8AC3E}">
        <p14:creationId xmlns:p14="http://schemas.microsoft.com/office/powerpoint/2010/main" val="42370761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D2D96425-1765-4E06-B335-1BEE9BBC2B2D}"/>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D7AA4A98-6FA0-4A6D-8478-19024ECBE2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490737C3-3347-4CC7-BDEA-66706E5ED507}"/>
              </a:ext>
            </a:extLst>
          </p:cNvPr>
          <p:cNvSpPr>
            <a:spLocks noGrp="1" noChangeArrowheads="1"/>
          </p:cNvSpPr>
          <p:nvPr>
            <p:ph type="sldNum" sz="quarter" idx="12"/>
          </p:nvPr>
        </p:nvSpPr>
        <p:spPr>
          <a:ln/>
        </p:spPr>
        <p:txBody>
          <a:bodyPr/>
          <a:lstStyle>
            <a:lvl1pPr>
              <a:defRPr/>
            </a:lvl1pPr>
          </a:lstStyle>
          <a:p>
            <a:pPr>
              <a:defRPr/>
            </a:pPr>
            <a:fld id="{08891ECB-DFA7-49A2-9D3A-1F098A5036BA}" type="slidenum">
              <a:rPr lang="en-GB" altLang="en-US"/>
              <a:pPr>
                <a:defRPr/>
              </a:pPr>
              <a:t>‹#›</a:t>
            </a:fld>
            <a:endParaRPr lang="en-GB" altLang="en-US"/>
          </a:p>
        </p:txBody>
      </p:sp>
    </p:spTree>
    <p:extLst>
      <p:ext uri="{BB962C8B-B14F-4D97-AF65-F5344CB8AC3E}">
        <p14:creationId xmlns:p14="http://schemas.microsoft.com/office/powerpoint/2010/main" val="10007414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7BA57757-C5C4-41D5-9407-0F8E8B090F7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578A773B-2323-400F-AB7E-E5F7EB453BD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7CB6AACA-9950-4A84-8BB1-0CC33576BA1B}"/>
              </a:ext>
            </a:extLst>
          </p:cNvPr>
          <p:cNvSpPr>
            <a:spLocks noGrp="1" noChangeArrowheads="1"/>
          </p:cNvSpPr>
          <p:nvPr>
            <p:ph type="sldNum" sz="quarter" idx="12"/>
          </p:nvPr>
        </p:nvSpPr>
        <p:spPr>
          <a:ln/>
        </p:spPr>
        <p:txBody>
          <a:bodyPr/>
          <a:lstStyle>
            <a:lvl1pPr>
              <a:defRPr/>
            </a:lvl1pPr>
          </a:lstStyle>
          <a:p>
            <a:pPr>
              <a:defRPr/>
            </a:pPr>
            <a:fld id="{AC740773-7384-49FE-AFFC-4229F22B7AA5}" type="slidenum">
              <a:rPr lang="en-GB" altLang="en-US"/>
              <a:pPr>
                <a:defRPr/>
              </a:pPr>
              <a:t>‹#›</a:t>
            </a:fld>
            <a:endParaRPr lang="en-GB" altLang="en-US"/>
          </a:p>
        </p:txBody>
      </p:sp>
    </p:spTree>
    <p:extLst>
      <p:ext uri="{BB962C8B-B14F-4D97-AF65-F5344CB8AC3E}">
        <p14:creationId xmlns:p14="http://schemas.microsoft.com/office/powerpoint/2010/main" val="28621041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4108DB-1444-487C-A64D-6A70788A0A18}"/>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15A93768-FEB0-4FF6-8D67-4BDC9BBC7BF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5615839C-31F1-4BFC-AC6A-35414A95C13F}"/>
              </a:ext>
            </a:extLst>
          </p:cNvPr>
          <p:cNvSpPr>
            <a:spLocks noGrp="1" noChangeArrowheads="1"/>
          </p:cNvSpPr>
          <p:nvPr>
            <p:ph type="sldNum" sz="quarter" idx="12"/>
          </p:nvPr>
        </p:nvSpPr>
        <p:spPr>
          <a:ln/>
        </p:spPr>
        <p:txBody>
          <a:bodyPr/>
          <a:lstStyle>
            <a:lvl1pPr>
              <a:defRPr/>
            </a:lvl1pPr>
          </a:lstStyle>
          <a:p>
            <a:pPr>
              <a:defRPr/>
            </a:pPr>
            <a:fld id="{B830BA79-61FC-4908-B4FE-BD0E0F5415A6}" type="slidenum">
              <a:rPr lang="en-GB" altLang="en-US"/>
              <a:pPr>
                <a:defRPr/>
              </a:pPr>
              <a:t>‹#›</a:t>
            </a:fld>
            <a:endParaRPr lang="en-GB" altLang="en-US"/>
          </a:p>
        </p:txBody>
      </p:sp>
    </p:spTree>
    <p:extLst>
      <p:ext uri="{BB962C8B-B14F-4D97-AF65-F5344CB8AC3E}">
        <p14:creationId xmlns:p14="http://schemas.microsoft.com/office/powerpoint/2010/main" val="14320148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28E06FB-8674-4D83-8602-979A4C3CEAF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59B0A708-4254-423F-9415-0E07735D552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9C7AFB09-EE6D-41BF-9644-B6155197BC2C}"/>
              </a:ext>
            </a:extLst>
          </p:cNvPr>
          <p:cNvSpPr>
            <a:spLocks noGrp="1" noChangeArrowheads="1"/>
          </p:cNvSpPr>
          <p:nvPr>
            <p:ph type="sldNum" sz="quarter" idx="12"/>
          </p:nvPr>
        </p:nvSpPr>
        <p:spPr>
          <a:ln/>
        </p:spPr>
        <p:txBody>
          <a:bodyPr/>
          <a:lstStyle>
            <a:lvl1pPr>
              <a:defRPr/>
            </a:lvl1pPr>
          </a:lstStyle>
          <a:p>
            <a:pPr>
              <a:defRPr/>
            </a:pPr>
            <a:fld id="{A10556BB-DC81-43DD-A973-FCCAD3887008}" type="slidenum">
              <a:rPr lang="en-GB" altLang="en-US"/>
              <a:pPr>
                <a:defRPr/>
              </a:pPr>
              <a:t>‹#›</a:t>
            </a:fld>
            <a:endParaRPr lang="en-GB" altLang="en-US"/>
          </a:p>
        </p:txBody>
      </p:sp>
    </p:spTree>
    <p:extLst>
      <p:ext uri="{BB962C8B-B14F-4D97-AF65-F5344CB8AC3E}">
        <p14:creationId xmlns:p14="http://schemas.microsoft.com/office/powerpoint/2010/main" val="25005443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4ED068AB-9A93-43B3-97C5-281E7D1D922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9D8205DA-2362-4F6A-A9CE-8F1404D99F4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05C0A594-497F-4246-A9D2-3AB433BFB57F}"/>
              </a:ext>
            </a:extLst>
          </p:cNvPr>
          <p:cNvSpPr>
            <a:spLocks noGrp="1" noChangeArrowheads="1"/>
          </p:cNvSpPr>
          <p:nvPr>
            <p:ph type="sldNum" sz="quarter" idx="12"/>
          </p:nvPr>
        </p:nvSpPr>
        <p:spPr>
          <a:ln/>
        </p:spPr>
        <p:txBody>
          <a:bodyPr/>
          <a:lstStyle>
            <a:lvl1pPr>
              <a:defRPr/>
            </a:lvl1pPr>
          </a:lstStyle>
          <a:p>
            <a:pPr>
              <a:defRPr/>
            </a:pPr>
            <a:fld id="{9A0555F0-C0EA-43B3-882E-CF719600317B}" type="slidenum">
              <a:rPr lang="en-GB" altLang="en-US"/>
              <a:pPr>
                <a:defRPr/>
              </a:pPr>
              <a:t>‹#›</a:t>
            </a:fld>
            <a:endParaRPr lang="en-GB" altLang="en-US"/>
          </a:p>
        </p:txBody>
      </p:sp>
    </p:spTree>
    <p:extLst>
      <p:ext uri="{BB962C8B-B14F-4D97-AF65-F5344CB8AC3E}">
        <p14:creationId xmlns:p14="http://schemas.microsoft.com/office/powerpoint/2010/main" val="9747029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96BBD03-8D09-40B7-BB52-18A3FC21011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E1A59A90-4392-4EAA-A39F-A755B82E44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0B7D3C8-B220-4361-B0E4-736282110A56}"/>
              </a:ext>
            </a:extLst>
          </p:cNvPr>
          <p:cNvSpPr>
            <a:spLocks noGrp="1" noChangeArrowheads="1"/>
          </p:cNvSpPr>
          <p:nvPr>
            <p:ph type="sldNum" sz="quarter" idx="12"/>
          </p:nvPr>
        </p:nvSpPr>
        <p:spPr>
          <a:ln/>
        </p:spPr>
        <p:txBody>
          <a:bodyPr/>
          <a:lstStyle>
            <a:lvl1pPr>
              <a:defRPr/>
            </a:lvl1pPr>
          </a:lstStyle>
          <a:p>
            <a:pPr>
              <a:defRPr/>
            </a:pPr>
            <a:fld id="{75BECB93-E660-4861-A6EE-1144E797A919}" type="slidenum">
              <a:rPr lang="en-GB" altLang="en-US"/>
              <a:pPr>
                <a:defRPr/>
              </a:pPr>
              <a:t>‹#›</a:t>
            </a:fld>
            <a:endParaRPr lang="en-GB" altLang="en-US"/>
          </a:p>
        </p:txBody>
      </p:sp>
    </p:spTree>
    <p:extLst>
      <p:ext uri="{BB962C8B-B14F-4D97-AF65-F5344CB8AC3E}">
        <p14:creationId xmlns:p14="http://schemas.microsoft.com/office/powerpoint/2010/main" val="40954767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1000" y="457201"/>
            <a:ext cx="2311400" cy="5668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336800" y="457201"/>
            <a:ext cx="67310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047AE50-74EB-40C2-9404-5DF88A260B8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D5CCAB55-700C-4DD3-8F28-D8AEA6E7783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A55C66BB-0E43-4653-8F5E-267B50C94E3E}"/>
              </a:ext>
            </a:extLst>
          </p:cNvPr>
          <p:cNvSpPr>
            <a:spLocks noGrp="1" noChangeArrowheads="1"/>
          </p:cNvSpPr>
          <p:nvPr>
            <p:ph type="sldNum" sz="quarter" idx="12"/>
          </p:nvPr>
        </p:nvSpPr>
        <p:spPr>
          <a:ln/>
        </p:spPr>
        <p:txBody>
          <a:bodyPr/>
          <a:lstStyle>
            <a:lvl1pPr>
              <a:defRPr/>
            </a:lvl1pPr>
          </a:lstStyle>
          <a:p>
            <a:pPr>
              <a:defRPr/>
            </a:pPr>
            <a:fld id="{AF3D9F65-4925-4431-82F4-9D6ABB0F4F59}" type="slidenum">
              <a:rPr lang="en-GB" altLang="en-US"/>
              <a:pPr>
                <a:defRPr/>
              </a:pPr>
              <a:t>‹#›</a:t>
            </a:fld>
            <a:endParaRPr lang="en-GB" altLang="en-US"/>
          </a:p>
        </p:txBody>
      </p:sp>
    </p:spTree>
    <p:extLst>
      <p:ext uri="{BB962C8B-B14F-4D97-AF65-F5344CB8AC3E}">
        <p14:creationId xmlns:p14="http://schemas.microsoft.com/office/powerpoint/2010/main" val="4697320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320325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114247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5431222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524505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036417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004654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407166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6966839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326315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612303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415464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240734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036174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077659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3880598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0969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17" Type="http://schemas.openxmlformats.org/officeDocument/2006/relationships/theme" Target="../theme/theme4.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slideLayout" Target="../slideLayouts/slideLayout5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EA89B-405A-42CC-AB57-3C593F59BB59}" type="datetimeFigureOut">
              <a:rPr lang="en-GB" smtClean="0"/>
              <a:t>27/09/2024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3FBC2-B698-4EBF-8523-784DC5975160}" type="slidenum">
              <a:rPr lang="en-GB" smtClean="0"/>
              <a:t>‹#›</a:t>
            </a:fld>
            <a:endParaRPr lang="en-GB"/>
          </a:p>
        </p:txBody>
      </p:sp>
    </p:spTree>
    <p:extLst>
      <p:ext uri="{BB962C8B-B14F-4D97-AF65-F5344CB8AC3E}">
        <p14:creationId xmlns:p14="http://schemas.microsoft.com/office/powerpoint/2010/main" val="1209337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a:t>Click to edit Master title style</a:t>
            </a:r>
          </a:p>
        </p:txBody>
      </p:sp>
      <p:sp>
        <p:nvSpPr>
          <p:cNvPr id="1027" name="Text Placeholder 2"/>
          <p:cNvSpPr>
            <a:spLocks noGrp="1"/>
          </p:cNvSpPr>
          <p:nvPr>
            <p:ph type="body" idx="1"/>
          </p:nvPr>
        </p:nvSpPr>
        <p:spPr bwMode="auto">
          <a:xfrm>
            <a:off x="609600" y="1600200"/>
            <a:ext cx="10160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6" name="Slide Number Placeholder 5"/>
          <p:cNvSpPr>
            <a:spLocks noGrp="1"/>
          </p:cNvSpPr>
          <p:nvPr>
            <p:ph type="sldNum" sz="quarter" idx="4"/>
          </p:nvPr>
        </p:nvSpPr>
        <p:spPr>
          <a:xfrm>
            <a:off x="11374967" y="5648326"/>
            <a:ext cx="732367" cy="396875"/>
          </a:xfrm>
          <a:prstGeom prst="bracketPair">
            <a:avLst>
              <a:gd name="adj" fmla="val 17949"/>
            </a:avLst>
          </a:prstGeom>
          <a:ln w="19050">
            <a:solidFill>
              <a:srgbClr val="FFFFFF"/>
            </a:solidFill>
          </a:ln>
        </p:spPr>
        <p:txBody>
          <a:bodyPr vert="horz" wrap="square" lIns="0" tIns="0" rIns="0" bIns="0" numCol="1" anchor="ctr" anchorCtr="0" compatLnSpc="1">
            <a:prstTxWarp prst="textNoShape">
              <a:avLst/>
            </a:prstTxWarp>
          </a:bodyPr>
          <a:lstStyle>
            <a:lvl1pPr algn="ctr" eaLnBrk="0" hangingPunct="0">
              <a:defRPr>
                <a:solidFill>
                  <a:srgbClr val="FFFFFF"/>
                </a:solidFill>
              </a:defRPr>
            </a:lvl1pPr>
          </a:lstStyle>
          <a:p>
            <a:pPr>
              <a:defRPr/>
            </a:pPr>
            <a:fld id="{5DC0DAA9-FA88-4027-9077-60C7514E4002}" type="slidenum">
              <a:rPr lang="en-GB" altLang="en-US"/>
              <a:pPr>
                <a:defRPr/>
              </a:pPr>
              <a:t>‹#›</a:t>
            </a:fld>
            <a:endParaRPr lang="en-GB" altLang="en-US"/>
          </a:p>
        </p:txBody>
      </p:sp>
      <p:sp>
        <p:nvSpPr>
          <p:cNvPr id="5" name="Footer Placeholder 4"/>
          <p:cNvSpPr>
            <a:spLocks noGrp="1"/>
          </p:cNvSpPr>
          <p:nvPr>
            <p:ph type="ftr" sz="quarter" idx="3"/>
          </p:nvPr>
        </p:nvSpPr>
        <p:spPr>
          <a:xfrm rot="16200000">
            <a:off x="10511103" y="3988066"/>
            <a:ext cx="2366963" cy="486833"/>
          </a:xfrm>
          <a:prstGeom prst="rect">
            <a:avLst/>
          </a:prstGeom>
        </p:spPr>
        <p:txBody>
          <a:bodyPr vert="horz" lIns="91440" tIns="45720" rIns="91440" bIns="45720" rtlCol="0" anchor="ctr"/>
          <a:lstStyle>
            <a:lvl1pPr algn="r" eaLnBrk="0" hangingPunct="0">
              <a:defRPr sz="1200">
                <a:solidFill>
                  <a:schemeClr val="bg2"/>
                </a:solidFill>
                <a:latin typeface="Arial" pitchFamily="34" charset="0"/>
                <a:cs typeface="Arial" pitchFamily="34" charset="0"/>
              </a:defRPr>
            </a:lvl1pPr>
          </a:lstStyle>
          <a:p>
            <a:pPr>
              <a:defRPr/>
            </a:pPr>
            <a:endParaRPr lang="en-GB"/>
          </a:p>
        </p:txBody>
      </p:sp>
      <p:sp>
        <p:nvSpPr>
          <p:cNvPr id="4" name="Date Placeholder 3"/>
          <p:cNvSpPr>
            <a:spLocks noGrp="1"/>
          </p:cNvSpPr>
          <p:nvPr>
            <p:ph type="dt" sz="half" idx="2"/>
          </p:nvPr>
        </p:nvSpPr>
        <p:spPr>
          <a:xfrm rot="16200000">
            <a:off x="10475384" y="1585384"/>
            <a:ext cx="2438400" cy="486833"/>
          </a:xfrm>
          <a:prstGeom prst="rect">
            <a:avLst/>
          </a:prstGeom>
        </p:spPr>
        <p:txBody>
          <a:bodyPr vert="horz" lIns="91440" tIns="45720" rIns="91440" bIns="45720" rtlCol="0" anchor="ctr"/>
          <a:lstStyle>
            <a:lvl1pPr algn="l" eaLnBrk="0" hangingPunct="0">
              <a:defRPr sz="1200">
                <a:solidFill>
                  <a:schemeClr val="bg2"/>
                </a:solidFill>
                <a:latin typeface="Arial" pitchFamily="34" charset="0"/>
                <a:cs typeface="Arial" pitchFamily="34" charset="0"/>
              </a:defRPr>
            </a:lvl1pPr>
          </a:lstStyle>
          <a:p>
            <a:pPr>
              <a:defRPr/>
            </a:pPr>
            <a:endParaRPr lang="en-GB"/>
          </a:p>
        </p:txBody>
      </p:sp>
    </p:spTree>
    <p:extLst>
      <p:ext uri="{BB962C8B-B14F-4D97-AF65-F5344CB8AC3E}">
        <p14:creationId xmlns:p14="http://schemas.microsoft.com/office/powerpoint/2010/main" val="1078420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03" r:id="rId13"/>
  </p:sldLayoutIdLst>
  <p:txStyles>
    <p:titleStyle>
      <a:lvl1pPr algn="l" rtl="0" eaLnBrk="0" fontAlgn="base" hangingPunct="0">
        <a:spcBef>
          <a:spcPct val="0"/>
        </a:spcBef>
        <a:spcAft>
          <a:spcPct val="0"/>
        </a:spcAft>
        <a:defRPr sz="4600" kern="1200" spc="-100">
          <a:solidFill>
            <a:schemeClr val="tx2"/>
          </a:solidFill>
          <a:latin typeface="+mj-lt"/>
          <a:ea typeface="+mj-ea"/>
          <a:cs typeface="+mj-cs"/>
        </a:defRPr>
      </a:lvl1pPr>
      <a:lvl2pPr algn="l" rtl="0" eaLnBrk="0" fontAlgn="base" hangingPunct="0">
        <a:spcBef>
          <a:spcPct val="0"/>
        </a:spcBef>
        <a:spcAft>
          <a:spcPct val="0"/>
        </a:spcAft>
        <a:defRPr sz="4600">
          <a:solidFill>
            <a:schemeClr val="tx2"/>
          </a:solidFill>
          <a:latin typeface="Cambria" pitchFamily="18" charset="0"/>
        </a:defRPr>
      </a:lvl2pPr>
      <a:lvl3pPr algn="l" rtl="0" eaLnBrk="0" fontAlgn="base" hangingPunct="0">
        <a:spcBef>
          <a:spcPct val="0"/>
        </a:spcBef>
        <a:spcAft>
          <a:spcPct val="0"/>
        </a:spcAft>
        <a:defRPr sz="4600">
          <a:solidFill>
            <a:schemeClr val="tx2"/>
          </a:solidFill>
          <a:latin typeface="Cambria" pitchFamily="18" charset="0"/>
        </a:defRPr>
      </a:lvl3pPr>
      <a:lvl4pPr algn="l" rtl="0" eaLnBrk="0" fontAlgn="base" hangingPunct="0">
        <a:spcBef>
          <a:spcPct val="0"/>
        </a:spcBef>
        <a:spcAft>
          <a:spcPct val="0"/>
        </a:spcAft>
        <a:defRPr sz="4600">
          <a:solidFill>
            <a:schemeClr val="tx2"/>
          </a:solidFill>
          <a:latin typeface="Cambria" pitchFamily="18" charset="0"/>
        </a:defRPr>
      </a:lvl4pPr>
      <a:lvl5pPr algn="l" rtl="0" eaLnBrk="0" fontAlgn="base" hangingPunct="0">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4036C4"/>
            </a:gs>
            <a:gs pos="100000">
              <a:schemeClr val="accent1"/>
            </a:gs>
          </a:gsLst>
          <a:lin ang="5400000" scaled="1"/>
        </a:gradFill>
        <a:effectLst/>
      </p:bgPr>
    </p:bg>
    <p:spTree>
      <p:nvGrpSpPr>
        <p:cNvPr id="1" name=""/>
        <p:cNvGrpSpPr/>
        <p:nvPr/>
      </p:nvGrpSpPr>
      <p:grpSpPr>
        <a:xfrm>
          <a:off x="0" y="0"/>
          <a:ext cx="0" cy="0"/>
          <a:chOff x="0" y="0"/>
          <a:chExt cx="0" cy="0"/>
        </a:xfrm>
      </p:grpSpPr>
      <p:sp>
        <p:nvSpPr>
          <p:cNvPr id="1026" name="Rectangle 7">
            <a:extLst>
              <a:ext uri="{FF2B5EF4-FFF2-40B4-BE49-F238E27FC236}">
                <a16:creationId xmlns:a16="http://schemas.microsoft.com/office/drawing/2014/main" id="{68E861A9-A175-4671-81DB-0EC10C2812A4}"/>
              </a:ext>
            </a:extLst>
          </p:cNvPr>
          <p:cNvSpPr>
            <a:spLocks noChangeArrowheads="1"/>
          </p:cNvSpPr>
          <p:nvPr userDrawn="1"/>
        </p:nvSpPr>
        <p:spPr bwMode="auto">
          <a:xfrm>
            <a:off x="0" y="0"/>
            <a:ext cx="1422400" cy="6858000"/>
          </a:xfrm>
          <a:prstGeom prst="rect">
            <a:avLst/>
          </a:prstGeom>
          <a:solidFill>
            <a:srgbClr val="4036C4"/>
          </a:solidFill>
          <a:ln>
            <a:noFill/>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endParaRPr lang="en-US" altLang="en-US" sz="1800"/>
          </a:p>
        </p:txBody>
      </p:sp>
      <p:sp>
        <p:nvSpPr>
          <p:cNvPr id="1027" name="Rectangle 2">
            <a:extLst>
              <a:ext uri="{FF2B5EF4-FFF2-40B4-BE49-F238E27FC236}">
                <a16:creationId xmlns:a16="http://schemas.microsoft.com/office/drawing/2014/main" id="{298E1457-CB80-41C4-89B9-7843845C23F7}"/>
              </a:ext>
            </a:extLst>
          </p:cNvPr>
          <p:cNvSpPr>
            <a:spLocks noGrp="1" noChangeArrowheads="1"/>
          </p:cNvSpPr>
          <p:nvPr>
            <p:ph type="title"/>
          </p:nvPr>
        </p:nvSpPr>
        <p:spPr bwMode="auto">
          <a:xfrm>
            <a:off x="2336800" y="45720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8" name="Rectangle 3">
            <a:extLst>
              <a:ext uri="{FF2B5EF4-FFF2-40B4-BE49-F238E27FC236}">
                <a16:creationId xmlns:a16="http://schemas.microsoft.com/office/drawing/2014/main" id="{AEDCC542-60E1-4574-8B07-70EDA608D3FE}"/>
              </a:ext>
            </a:extLst>
          </p:cNvPr>
          <p:cNvSpPr>
            <a:spLocks noGrp="1" noChangeArrowheads="1"/>
          </p:cNvSpPr>
          <p:nvPr>
            <p:ph type="body" idx="1"/>
          </p:nvPr>
        </p:nvSpPr>
        <p:spPr bwMode="auto">
          <a:xfrm>
            <a:off x="2336800" y="1600201"/>
            <a:ext cx="9245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 name="Rectangle 4">
            <a:extLst>
              <a:ext uri="{FF2B5EF4-FFF2-40B4-BE49-F238E27FC236}">
                <a16:creationId xmlns:a16="http://schemas.microsoft.com/office/drawing/2014/main" id="{8169E530-D6A5-4856-ACCA-34677E8F8040}"/>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1">
                <a:latin typeface="Arial" charset="0"/>
                <a:ea typeface="+mn-ea"/>
              </a:defRPr>
            </a:lvl1pPr>
          </a:lstStyle>
          <a:p>
            <a:pPr>
              <a:defRPr/>
            </a:pPr>
            <a:endParaRPr lang="en-GB"/>
          </a:p>
        </p:txBody>
      </p:sp>
      <p:sp>
        <p:nvSpPr>
          <p:cNvPr id="1029" name="Rectangle 5">
            <a:extLst>
              <a:ext uri="{FF2B5EF4-FFF2-40B4-BE49-F238E27FC236}">
                <a16:creationId xmlns:a16="http://schemas.microsoft.com/office/drawing/2014/main" id="{5AA8E0BD-BFFB-4769-982D-612590E41E66}"/>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1">
                <a:latin typeface="Arial" charset="0"/>
                <a:ea typeface="+mn-ea"/>
              </a:defRPr>
            </a:lvl1pPr>
          </a:lstStyle>
          <a:p>
            <a:pPr>
              <a:defRPr/>
            </a:pPr>
            <a:endParaRPr lang="en-GB"/>
          </a:p>
        </p:txBody>
      </p:sp>
      <p:sp>
        <p:nvSpPr>
          <p:cNvPr id="1030" name="Rectangle 6">
            <a:extLst>
              <a:ext uri="{FF2B5EF4-FFF2-40B4-BE49-F238E27FC236}">
                <a16:creationId xmlns:a16="http://schemas.microsoft.com/office/drawing/2014/main" id="{7FB5BEF7-9640-42C2-833B-25872145B404}"/>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1"/>
            </a:lvl1pPr>
          </a:lstStyle>
          <a:p>
            <a:pPr>
              <a:defRPr/>
            </a:pPr>
            <a:fld id="{548483D3-25D3-4C65-B7AE-3A3EF40FE266}" type="slidenum">
              <a:rPr lang="en-GB" altLang="en-US"/>
              <a:pPr>
                <a:defRPr/>
              </a:pPr>
              <a:t>‹#›</a:t>
            </a:fld>
            <a:endParaRPr lang="en-GB" altLang="en-US"/>
          </a:p>
        </p:txBody>
      </p:sp>
      <p:sp>
        <p:nvSpPr>
          <p:cNvPr id="1032" name="Text Box 8">
            <a:extLst>
              <a:ext uri="{FF2B5EF4-FFF2-40B4-BE49-F238E27FC236}">
                <a16:creationId xmlns:a16="http://schemas.microsoft.com/office/drawing/2014/main" id="{9088FDBA-EFF4-42EA-8762-D9FA671EC031}"/>
              </a:ext>
            </a:extLst>
          </p:cNvPr>
          <p:cNvSpPr txBox="1">
            <a:spLocks noChangeArrowheads="1"/>
          </p:cNvSpPr>
          <p:nvPr userDrawn="1"/>
        </p:nvSpPr>
        <p:spPr bwMode="auto">
          <a:xfrm rot="5400000" flipH="1" flipV="1">
            <a:off x="-3406510" y="2807663"/>
            <a:ext cx="8154988" cy="1015663"/>
          </a:xfrm>
          <a:prstGeom prst="rect">
            <a:avLst/>
          </a:prstGeom>
          <a:noFill/>
          <a:ln>
            <a:noFill/>
          </a:ln>
          <a:effectLst>
            <a:outerShdw dist="35921" dir="2700000" algn="ctr" rotWithShape="0">
              <a:srgbClr val="000066"/>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defRPr/>
            </a:pPr>
            <a:r>
              <a:rPr lang="en-GB" sz="6000" b="1">
                <a:solidFill>
                  <a:schemeClr val="accent1"/>
                </a:solidFill>
                <a:latin typeface="Arial Rounded MT Bold" pitchFamily="34" charset="0"/>
                <a:ea typeface="+mn-ea"/>
              </a:rPr>
              <a:t>Success at GCSE</a:t>
            </a:r>
          </a:p>
        </p:txBody>
      </p:sp>
      <p:pic>
        <p:nvPicPr>
          <p:cNvPr id="1033" name="Picture 9">
            <a:extLst>
              <a:ext uri="{FF2B5EF4-FFF2-40B4-BE49-F238E27FC236}">
                <a16:creationId xmlns:a16="http://schemas.microsoft.com/office/drawing/2014/main" id="{4F9718E3-EE50-4D28-9449-B947C5F37C87}"/>
              </a:ext>
            </a:extLst>
          </p:cNvPr>
          <p:cNvPicPr>
            <a:picLocks noChangeAspect="1" noChangeArrowheads="1"/>
          </p:cNvPicPr>
          <p:nvPr userDrawn="1"/>
        </p:nvPicPr>
        <p:blipFill>
          <a:blip r:embed="rId1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1176000" y="6096000"/>
            <a:ext cx="1016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056879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rtl="0" eaLnBrk="0" fontAlgn="base" hangingPunct="0">
        <a:spcBef>
          <a:spcPct val="0"/>
        </a:spcBef>
        <a:spcAft>
          <a:spcPct val="0"/>
        </a:spcAft>
        <a:defRPr sz="4000" b="1">
          <a:solidFill>
            <a:schemeClr val="tx2"/>
          </a:solidFill>
          <a:latin typeface="+mj-lt"/>
          <a:ea typeface="ＭＳ Ｐゴシック" charset="0"/>
          <a:cs typeface="+mj-cs"/>
        </a:defRPr>
      </a:lvl1pPr>
      <a:lvl2pPr algn="l" rtl="0" eaLnBrk="0" fontAlgn="base" hangingPunct="0">
        <a:spcBef>
          <a:spcPct val="0"/>
        </a:spcBef>
        <a:spcAft>
          <a:spcPct val="0"/>
        </a:spcAft>
        <a:defRPr sz="4000" b="1">
          <a:solidFill>
            <a:schemeClr val="tx2"/>
          </a:solidFill>
          <a:latin typeface="Arial" charset="0"/>
          <a:ea typeface="ＭＳ Ｐゴシック" charset="0"/>
        </a:defRPr>
      </a:lvl2pPr>
      <a:lvl3pPr algn="l" rtl="0" eaLnBrk="0" fontAlgn="base" hangingPunct="0">
        <a:spcBef>
          <a:spcPct val="0"/>
        </a:spcBef>
        <a:spcAft>
          <a:spcPct val="0"/>
        </a:spcAft>
        <a:defRPr sz="4000" b="1">
          <a:solidFill>
            <a:schemeClr val="tx2"/>
          </a:solidFill>
          <a:latin typeface="Arial" charset="0"/>
          <a:ea typeface="ＭＳ Ｐゴシック" charset="0"/>
        </a:defRPr>
      </a:lvl3pPr>
      <a:lvl4pPr algn="l" rtl="0" eaLnBrk="0" fontAlgn="base" hangingPunct="0">
        <a:spcBef>
          <a:spcPct val="0"/>
        </a:spcBef>
        <a:spcAft>
          <a:spcPct val="0"/>
        </a:spcAft>
        <a:defRPr sz="4000" b="1">
          <a:solidFill>
            <a:schemeClr val="tx2"/>
          </a:solidFill>
          <a:latin typeface="Arial" charset="0"/>
          <a:ea typeface="ＭＳ Ｐゴシック" charset="0"/>
        </a:defRPr>
      </a:lvl4pPr>
      <a:lvl5pPr algn="l" rtl="0" eaLnBrk="0" fontAlgn="base" hangingPunct="0">
        <a:spcBef>
          <a:spcPct val="0"/>
        </a:spcBef>
        <a:spcAft>
          <a:spcPct val="0"/>
        </a:spcAft>
        <a:defRPr sz="4000" b="1">
          <a:solidFill>
            <a:schemeClr val="tx2"/>
          </a:solidFill>
          <a:latin typeface="Arial" charset="0"/>
          <a:ea typeface="ＭＳ Ｐゴシック" charset="0"/>
        </a:defRPr>
      </a:lvl5pPr>
      <a:lvl6pPr marL="457200" algn="l" rtl="0" fontAlgn="base">
        <a:spcBef>
          <a:spcPct val="0"/>
        </a:spcBef>
        <a:spcAft>
          <a:spcPct val="0"/>
        </a:spcAft>
        <a:defRPr sz="4000" b="1">
          <a:solidFill>
            <a:schemeClr val="tx2"/>
          </a:solidFill>
          <a:latin typeface="Arial" charset="0"/>
        </a:defRPr>
      </a:lvl6pPr>
      <a:lvl7pPr marL="914400" algn="l" rtl="0" fontAlgn="base">
        <a:spcBef>
          <a:spcPct val="0"/>
        </a:spcBef>
        <a:spcAft>
          <a:spcPct val="0"/>
        </a:spcAft>
        <a:defRPr sz="4000" b="1">
          <a:solidFill>
            <a:schemeClr val="tx2"/>
          </a:solidFill>
          <a:latin typeface="Arial" charset="0"/>
        </a:defRPr>
      </a:lvl7pPr>
      <a:lvl8pPr marL="1371600" algn="l" rtl="0" fontAlgn="base">
        <a:spcBef>
          <a:spcPct val="0"/>
        </a:spcBef>
        <a:spcAft>
          <a:spcPct val="0"/>
        </a:spcAft>
        <a:defRPr sz="4000" b="1">
          <a:solidFill>
            <a:schemeClr val="tx2"/>
          </a:solidFill>
          <a:latin typeface="Arial" charset="0"/>
        </a:defRPr>
      </a:lvl8pPr>
      <a:lvl9pPr marL="1828800" algn="l" rtl="0" fontAlgn="base">
        <a:spcBef>
          <a:spcPct val="0"/>
        </a:spcBef>
        <a:spcAft>
          <a:spcPct val="0"/>
        </a:spcAft>
        <a:defRPr sz="40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195436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3" Type="http://schemas.openxmlformats.org/officeDocument/2006/relationships/hyperlink" Target="https://padlet.com/MissLewisCymraeg/5udm7poxigpg" TargetMode="External"/><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hyperlink" Target="https://padlet.com/MissLewisCymraeg/ot49amze89be" TargetMode="External"/><Relationship Id="rId5" Type="http://schemas.openxmlformats.org/officeDocument/2006/relationships/hyperlink" Target="https://padlet.com/MissLewisCymraeg/p77jvxr0rlp6" TargetMode="External"/><Relationship Id="rId4" Type="http://schemas.openxmlformats.org/officeDocument/2006/relationships/hyperlink" Target="https://padlet.com/MissLewisCymraeg/a5c2mdm43rm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mailto:nicola.lewis@archbishopmg.co.uk" TargetMode="Externa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g"/><Relationship Id="rId7" Type="http://schemas.openxmlformats.org/officeDocument/2006/relationships/image" Target="../media/image23.jp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 Id="rId9"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6.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5.png"/><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symbaloo.com/mix/maths117" TargetMode="External"/><Relationship Id="rId1" Type="http://schemas.openxmlformats.org/officeDocument/2006/relationships/slideLayout" Target="../slideLayouts/slideLayout26.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png"/><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8.png"/><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9.png"/><Relationship Id="rId1" Type="http://schemas.openxmlformats.org/officeDocument/2006/relationships/slideLayout" Target="../slideLayouts/slideLayout26.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6.xml"/><Relationship Id="rId1" Type="http://schemas.openxmlformats.org/officeDocument/2006/relationships/tags" Target="../tags/tag4.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33.png"/><Relationship Id="rId2" Type="http://schemas.openxmlformats.org/officeDocument/2006/relationships/image" Target="../media/image42.jpeg"/><Relationship Id="rId1" Type="http://schemas.openxmlformats.org/officeDocument/2006/relationships/slideLayout" Target="../slideLayouts/slideLayout26.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3.png"/><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mailto:Richard.jones@archbishopmg.co.uk" TargetMode="Externa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38.xml.rels><?xml version="1.0" encoding="UTF-8" standalone="yes"?>
<Relationships xmlns="http://schemas.openxmlformats.org/package/2006/relationships"><Relationship Id="rId2" Type="http://schemas.openxmlformats.org/officeDocument/2006/relationships/hyperlink" Target="mailto:caroline.dunn@archbishopmg.co.uk" TargetMode="External"/><Relationship Id="rId1" Type="http://schemas.openxmlformats.org/officeDocument/2006/relationships/slideLayout" Target="../slideLayouts/slideLayout37.xml"/></Relationships>
</file>

<file path=ppt/slides/_rels/slide39.xml.rels><?xml version="1.0" encoding="UTF-8" standalone="yes"?>
<Relationships xmlns="http://schemas.openxmlformats.org/package/2006/relationships"><Relationship Id="rId2" Type="http://schemas.openxmlformats.org/officeDocument/2006/relationships/hyperlink" Target="mailto:Year10expectation@archbishopmg.co.uk" TargetMode="External"/><Relationship Id="rId1" Type="http://schemas.openxmlformats.org/officeDocument/2006/relationships/slideLayout" Target="../slideLayouts/slideLayout42.xml"/></Relationships>
</file>

<file path=ppt/slides/_rels/slide4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98E03-43B2-4582-A3E4-6D9395EEDA6C}"/>
              </a:ext>
            </a:extLst>
          </p:cNvPr>
          <p:cNvSpPr>
            <a:spLocks noGrp="1"/>
          </p:cNvSpPr>
          <p:nvPr>
            <p:ph type="ctrTitle"/>
          </p:nvPr>
        </p:nvSpPr>
        <p:spPr>
          <a:xfrm>
            <a:off x="404150" y="-13298"/>
            <a:ext cx="11679481" cy="1480463"/>
          </a:xfrm>
        </p:spPr>
        <p:txBody>
          <a:bodyPr>
            <a:normAutofit/>
          </a:bodyPr>
          <a:lstStyle/>
          <a:p>
            <a:pPr algn="r"/>
            <a:r>
              <a:rPr lang="en-GB" sz="5400"/>
              <a:t>Archbishop McGrath</a:t>
            </a:r>
            <a:r>
              <a:rPr lang="en-GB"/>
              <a:t/>
            </a:r>
            <a:br>
              <a:rPr lang="en-GB"/>
            </a:br>
            <a:r>
              <a:rPr lang="en-GB" sz="3200"/>
              <a:t>Catholic High School</a:t>
            </a:r>
          </a:p>
        </p:txBody>
      </p:sp>
      <p:pic>
        <p:nvPicPr>
          <p:cNvPr id="4" name="Picture 3">
            <a:extLst>
              <a:ext uri="{FF2B5EF4-FFF2-40B4-BE49-F238E27FC236}">
                <a16:creationId xmlns:a16="http://schemas.microsoft.com/office/drawing/2014/main" id="{BBE94944-6E93-473A-9BCF-31C7EC177447}"/>
              </a:ext>
            </a:extLst>
          </p:cNvPr>
          <p:cNvPicPr>
            <a:picLocks noChangeAspect="1"/>
          </p:cNvPicPr>
          <p:nvPr/>
        </p:nvPicPr>
        <p:blipFill>
          <a:blip r:embed="rId2"/>
          <a:stretch>
            <a:fillRect/>
          </a:stretch>
        </p:blipFill>
        <p:spPr>
          <a:xfrm>
            <a:off x="70878" y="1043154"/>
            <a:ext cx="6590476" cy="5013803"/>
          </a:xfrm>
          <a:prstGeom prst="rect">
            <a:avLst/>
          </a:prstGeom>
        </p:spPr>
      </p:pic>
      <p:sp>
        <p:nvSpPr>
          <p:cNvPr id="5" name="Rectangle 2">
            <a:extLst>
              <a:ext uri="{FF2B5EF4-FFF2-40B4-BE49-F238E27FC236}">
                <a16:creationId xmlns:a16="http://schemas.microsoft.com/office/drawing/2014/main" id="{A5F1D291-ADB1-4435-8C4B-A47E82BCBD43}"/>
              </a:ext>
            </a:extLst>
          </p:cNvPr>
          <p:cNvSpPr>
            <a:spLocks noChangeArrowheads="1"/>
          </p:cNvSpPr>
          <p:nvPr/>
        </p:nvSpPr>
        <p:spPr bwMode="auto">
          <a:xfrm>
            <a:off x="6708392" y="4103685"/>
            <a:ext cx="5459768" cy="1953272"/>
          </a:xfrm>
          <a:prstGeom prst="rect">
            <a:avLst/>
          </a:prstGeom>
          <a:solidFill>
            <a:srgbClr val="00B050"/>
          </a:solidFill>
          <a:ln>
            <a:noFill/>
          </a:ln>
          <a:effectLst/>
          <a:extLst>
            <a:ext uri="{91240B29-F687-4F45-9708-019B960494DF}">
              <a14:hiddenLine xmlns:a14="http://schemas.microsoft.com/office/drawing/2010/main" w="381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i="0" u="none" strike="noStrike" cap="none" normalizeH="0" baseline="0" dirty="0" err="1">
                <a:ln>
                  <a:noFill/>
                </a:ln>
                <a:effectLst/>
                <a:latin typeface="Comic Sans MS" panose="030F0702030302020204" pitchFamily="66" charset="0"/>
              </a:rPr>
              <a:t>Croeso</a:t>
            </a:r>
            <a:r>
              <a:rPr lang="en-GB" altLang="en-US" sz="3600" b="1" dirty="0">
                <a:latin typeface="Comic Sans MS" panose="030F0702030302020204" pitchFamily="66"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i="0" u="none" strike="noStrike" cap="none" normalizeH="0" baseline="0" dirty="0">
                <a:ln>
                  <a:noFill/>
                </a:ln>
                <a:effectLst/>
                <a:latin typeface="Comic Sans MS" panose="030F0702030302020204" pitchFamily="66" charset="0"/>
              </a:rPr>
              <a:t>Year </a:t>
            </a:r>
            <a:r>
              <a:rPr kumimoji="0" lang="en-GB" altLang="en-US" sz="3200" i="0" u="none" strike="noStrike" cap="none" normalizeH="0" baseline="0" dirty="0" smtClean="0">
                <a:ln>
                  <a:noFill/>
                </a:ln>
                <a:effectLst/>
                <a:latin typeface="Comic Sans MS" panose="030F0702030302020204" pitchFamily="66" charset="0"/>
              </a:rPr>
              <a:t>11 </a:t>
            </a:r>
            <a:r>
              <a:rPr kumimoji="0" lang="en-GB" altLang="en-US" sz="3200" i="0" u="none" strike="noStrike" cap="none" normalizeH="0" baseline="0" dirty="0">
                <a:ln>
                  <a:noFill/>
                </a:ln>
                <a:effectLst/>
                <a:latin typeface="Comic Sans MS" panose="030F0702030302020204" pitchFamily="66" charset="0"/>
              </a:rPr>
              <a:t>Expectations Event</a:t>
            </a:r>
            <a:endParaRPr kumimoji="0" lang="en-US" altLang="en-US" sz="3200" i="0" u="none" strike="noStrike" cap="none" normalizeH="0" baseline="0" dirty="0">
              <a:ln>
                <a:noFill/>
              </a:ln>
              <a:effectLst/>
              <a:latin typeface="Comic Sans MS" panose="030F0702030302020204" pitchFamily="66" charset="0"/>
            </a:endParaRPr>
          </a:p>
        </p:txBody>
      </p:sp>
      <p:pic>
        <p:nvPicPr>
          <p:cNvPr id="7" name="Picture 6">
            <a:extLst>
              <a:ext uri="{FF2B5EF4-FFF2-40B4-BE49-F238E27FC236}">
                <a16:creationId xmlns:a16="http://schemas.microsoft.com/office/drawing/2014/main" id="{CE4BB954-F9F7-468C-8C97-BBCC96AAE49F}"/>
              </a:ext>
            </a:extLst>
          </p:cNvPr>
          <p:cNvPicPr>
            <a:picLocks noChangeAspect="1"/>
          </p:cNvPicPr>
          <p:nvPr/>
        </p:nvPicPr>
        <p:blipFill>
          <a:blip r:embed="rId3"/>
          <a:stretch>
            <a:fillRect/>
          </a:stretch>
        </p:blipFill>
        <p:spPr>
          <a:xfrm>
            <a:off x="7772098" y="1684637"/>
            <a:ext cx="3790476" cy="2419048"/>
          </a:xfrm>
          <a:prstGeom prst="rect">
            <a:avLst/>
          </a:prstGeom>
        </p:spPr>
      </p:pic>
      <p:sp>
        <p:nvSpPr>
          <p:cNvPr id="3" name="AutoShape 2" descr="https://euc-powerpoint.officeapps.live.com/pods/GetClipboardImage.ashx?Id=7e60b4b5-5e16-40e6-b1e5-737d855d6554&amp;DC=GEU5&amp;pkey=40f9802f-c192-46cb-8eb7-f986d4dc6e70&amp;wdwaccluster=GEU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592073613"/>
      </p:ext>
    </p:extLst>
  </p:cSld>
  <p:clrMapOvr>
    <a:masterClrMapping/>
  </p:clrMapOvr>
  <mc:AlternateContent xmlns:mc="http://schemas.openxmlformats.org/markup-compatibility/2006" xmlns:p14="http://schemas.microsoft.com/office/powerpoint/2010/main">
    <mc:Choice Requires="p14">
      <p:transition spd="slow" p14:dur="2000" advTm="5589"/>
    </mc:Choice>
    <mc:Fallback xmlns="">
      <p:transition spd="slow" advTm="558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graphical user interface&#10;&#10;Description automatically generated">
            <a:extLst>
              <a:ext uri="{FF2B5EF4-FFF2-40B4-BE49-F238E27FC236}">
                <a16:creationId xmlns:a16="http://schemas.microsoft.com/office/drawing/2014/main" id="{7878EA4A-FFCA-13B7-D4EA-5C07C98AE8CB}"/>
              </a:ext>
            </a:extLst>
          </p:cNvPr>
          <p:cNvPicPr>
            <a:picLocks noChangeAspect="1"/>
          </p:cNvPicPr>
          <p:nvPr/>
        </p:nvPicPr>
        <p:blipFill>
          <a:blip r:embed="rId2"/>
          <a:stretch>
            <a:fillRect/>
          </a:stretch>
        </p:blipFill>
        <p:spPr>
          <a:xfrm>
            <a:off x="772110" y="85808"/>
            <a:ext cx="11022027" cy="2532700"/>
          </a:xfrm>
          <a:prstGeom prst="rect">
            <a:avLst/>
          </a:prstGeom>
        </p:spPr>
      </p:pic>
      <p:sp>
        <p:nvSpPr>
          <p:cNvPr id="7" name="Text Box 2"/>
          <p:cNvSpPr txBox="1">
            <a:spLocks noChangeArrowheads="1"/>
          </p:cNvSpPr>
          <p:nvPr/>
        </p:nvSpPr>
        <p:spPr bwMode="auto">
          <a:xfrm>
            <a:off x="1413164" y="2618508"/>
            <a:ext cx="6633556" cy="363176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spcAft>
                <a:spcPts val="0"/>
              </a:spcAft>
            </a:pPr>
            <a:r>
              <a:rPr lang="en-US" sz="1400" b="1">
                <a:effectLst/>
                <a:latin typeface="Calibri" panose="020F0502020204030204" pitchFamily="34" charset="0"/>
                <a:ea typeface="Calibri" panose="020F0502020204030204" pitchFamily="34" charset="0"/>
              </a:rPr>
              <a:t> </a:t>
            </a:r>
            <a:endParaRPr lang="en-GB" sz="1400" b="1">
              <a:effectLst/>
              <a:latin typeface="Calibri" panose="020F0502020204030204" pitchFamily="34" charset="0"/>
              <a:ea typeface="Calibri" panose="020F0502020204030204" pitchFamily="34" charset="0"/>
            </a:endParaRPr>
          </a:p>
          <a:p>
            <a:pPr algn="ctr">
              <a:spcAft>
                <a:spcPts val="0"/>
              </a:spcAft>
            </a:pPr>
            <a:r>
              <a:rPr lang="en-US" sz="2000" b="1" i="1">
                <a:effectLst/>
                <a:latin typeface="Calibri" panose="020F0502020204030204" pitchFamily="34" charset="0"/>
                <a:ea typeface="Calibri" panose="020F0502020204030204" pitchFamily="34" charset="0"/>
              </a:rPr>
              <a:t>“Christ at the Centre”</a:t>
            </a:r>
            <a:endParaRPr lang="en-GB" sz="1400" b="1">
              <a:effectLst/>
              <a:latin typeface="Calibri" panose="020F0502020204030204" pitchFamily="34" charset="0"/>
              <a:ea typeface="Calibri" panose="020F0502020204030204" pitchFamily="34" charset="0"/>
            </a:endParaRPr>
          </a:p>
          <a:p>
            <a:pPr algn="ctr">
              <a:spcAft>
                <a:spcPts val="0"/>
              </a:spcAft>
            </a:pPr>
            <a:r>
              <a:rPr lang="en-US" sz="1400" b="1">
                <a:effectLst/>
                <a:latin typeface="Calibri" panose="020F0502020204030204" pitchFamily="34" charset="0"/>
                <a:ea typeface="Calibri" panose="020F0502020204030204" pitchFamily="34" charset="0"/>
              </a:rPr>
              <a:t> </a:t>
            </a:r>
            <a:endParaRPr lang="en-GB" sz="1400" b="1">
              <a:effectLst/>
              <a:latin typeface="Calibri" panose="020F0502020204030204" pitchFamily="34" charset="0"/>
              <a:ea typeface="Calibri" panose="020F0502020204030204" pitchFamily="34" charset="0"/>
            </a:endParaRPr>
          </a:p>
          <a:p>
            <a:pPr algn="ctr">
              <a:spcAft>
                <a:spcPts val="0"/>
              </a:spcAft>
            </a:pPr>
            <a:r>
              <a:rPr lang="en-US" b="1">
                <a:effectLst/>
                <a:latin typeface="Calibri" panose="020F0502020204030204" pitchFamily="34" charset="0"/>
                <a:ea typeface="Calibri" panose="020F0502020204030204" pitchFamily="34" charset="0"/>
              </a:rPr>
              <a:t>Our core purpose is to ensure that all pupils reach or exceed their potential by using their God-given talents to develop as healthy, ambitious, capable life-long learners ready to live as valued members of our local community, Wales and the world.</a:t>
            </a:r>
            <a:endParaRPr lang="en-GB" sz="1400" b="1">
              <a:effectLst/>
              <a:latin typeface="Calibri" panose="020F0502020204030204" pitchFamily="34" charset="0"/>
              <a:ea typeface="Calibri" panose="020F0502020204030204" pitchFamily="34" charset="0"/>
            </a:endParaRPr>
          </a:p>
          <a:p>
            <a:pPr algn="ctr">
              <a:spcAft>
                <a:spcPts val="0"/>
              </a:spcAft>
            </a:pPr>
            <a:r>
              <a:rPr lang="en-US" b="1">
                <a:effectLst/>
                <a:latin typeface="Calibri" panose="020F0502020204030204" pitchFamily="34" charset="0"/>
                <a:ea typeface="Calibri" panose="020F0502020204030204" pitchFamily="34" charset="0"/>
              </a:rPr>
              <a:t> </a:t>
            </a:r>
            <a:endParaRPr lang="en-GB" sz="1400" b="1">
              <a:effectLst/>
              <a:latin typeface="Calibri" panose="020F0502020204030204" pitchFamily="34" charset="0"/>
              <a:ea typeface="Calibri" panose="020F0502020204030204" pitchFamily="34" charset="0"/>
            </a:endParaRPr>
          </a:p>
          <a:p>
            <a:pPr algn="ctr">
              <a:spcAft>
                <a:spcPts val="0"/>
              </a:spcAft>
            </a:pPr>
            <a:r>
              <a:rPr lang="en-US" b="1">
                <a:effectLst/>
                <a:latin typeface="Calibri" panose="020F0502020204030204" pitchFamily="34" charset="0"/>
                <a:ea typeface="Calibri" panose="020F0502020204030204" pitchFamily="34" charset="0"/>
              </a:rPr>
              <a:t>We aim for all our pupils to leave our school as:</a:t>
            </a:r>
            <a:endParaRPr lang="en-GB" sz="1400" b="1">
              <a:effectLst/>
              <a:latin typeface="Calibri" panose="020F0502020204030204" pitchFamily="34" charset="0"/>
              <a:ea typeface="Calibri" panose="020F0502020204030204" pitchFamily="34" charset="0"/>
            </a:endParaRPr>
          </a:p>
          <a:p>
            <a:pPr algn="ctr">
              <a:spcAft>
                <a:spcPts val="0"/>
              </a:spcAft>
            </a:pPr>
            <a:r>
              <a:rPr lang="en-US" b="1">
                <a:solidFill>
                  <a:srgbClr val="00B050"/>
                </a:solidFill>
                <a:effectLst/>
                <a:latin typeface="Calibri" panose="020F0502020204030204" pitchFamily="34" charset="0"/>
                <a:ea typeface="Calibri" panose="020F0502020204030204" pitchFamily="34" charset="0"/>
              </a:rPr>
              <a:t>Employable,</a:t>
            </a:r>
            <a:r>
              <a:rPr lang="en-US" b="1">
                <a:effectLst/>
                <a:latin typeface="Calibri" panose="020F0502020204030204" pitchFamily="34" charset="0"/>
                <a:ea typeface="Calibri" panose="020F0502020204030204" pitchFamily="34" charset="0"/>
              </a:rPr>
              <a:t> </a:t>
            </a:r>
            <a:r>
              <a:rPr lang="en-US" b="1">
                <a:solidFill>
                  <a:srgbClr val="00B050"/>
                </a:solidFill>
                <a:effectLst/>
                <a:latin typeface="Calibri" panose="020F0502020204030204" pitchFamily="34" charset="0"/>
                <a:ea typeface="Calibri" panose="020F0502020204030204" pitchFamily="34" charset="0"/>
              </a:rPr>
              <a:t>Virtuous</a:t>
            </a:r>
            <a:r>
              <a:rPr lang="en-US" b="1">
                <a:solidFill>
                  <a:srgbClr val="FFFF00"/>
                </a:solidFill>
                <a:effectLst/>
                <a:latin typeface="Calibri" panose="020F0502020204030204" pitchFamily="34" charset="0"/>
                <a:ea typeface="Calibri" panose="020F0502020204030204" pitchFamily="34" charset="0"/>
              </a:rPr>
              <a:t> </a:t>
            </a:r>
            <a:r>
              <a:rPr lang="en-US" b="1">
                <a:solidFill>
                  <a:srgbClr val="00B050"/>
                </a:solidFill>
                <a:effectLst/>
                <a:latin typeface="Calibri" panose="020F0502020204030204" pitchFamily="34" charset="0"/>
                <a:ea typeface="Calibri" panose="020F0502020204030204" pitchFamily="34" charset="0"/>
              </a:rPr>
              <a:t>and Empowered</a:t>
            </a:r>
            <a:endParaRPr lang="en-GB" sz="1400" b="1">
              <a:effectLst/>
              <a:latin typeface="Calibri" panose="020F0502020204030204" pitchFamily="34" charset="0"/>
              <a:ea typeface="Calibri" panose="020F0502020204030204" pitchFamily="34" charset="0"/>
            </a:endParaRPr>
          </a:p>
          <a:p>
            <a:pPr algn="ctr">
              <a:spcAft>
                <a:spcPts val="0"/>
              </a:spcAft>
            </a:pPr>
            <a:r>
              <a:rPr lang="en-US" b="1">
                <a:effectLst/>
                <a:latin typeface="Calibri" panose="020F0502020204030204" pitchFamily="34" charset="0"/>
                <a:ea typeface="Calibri" panose="020F0502020204030204" pitchFamily="34" charset="0"/>
              </a:rPr>
              <a:t>Individuals.</a:t>
            </a:r>
            <a:endParaRPr lang="en-GB" sz="1400" b="1">
              <a:effectLst/>
              <a:latin typeface="Calibri" panose="020F0502020204030204" pitchFamily="34" charset="0"/>
              <a:ea typeface="Calibri" panose="020F0502020204030204" pitchFamily="34" charset="0"/>
            </a:endParaRPr>
          </a:p>
          <a:p>
            <a:pPr>
              <a:spcAft>
                <a:spcPts val="0"/>
              </a:spcAft>
            </a:pPr>
            <a:r>
              <a:rPr lang="en-US" b="1">
                <a:effectLst/>
                <a:latin typeface="Calibri" panose="020F0502020204030204" pitchFamily="34" charset="0"/>
                <a:ea typeface="Calibri" panose="020F0502020204030204" pitchFamily="34" charset="0"/>
              </a:rPr>
              <a:t> </a:t>
            </a:r>
            <a:endParaRPr lang="en-GB" sz="1400" b="1">
              <a:effectLst/>
              <a:latin typeface="Calibri" panose="020F0502020204030204" pitchFamily="34" charset="0"/>
              <a:ea typeface="Calibri" panose="020F0502020204030204" pitchFamily="34" charset="0"/>
            </a:endParaRPr>
          </a:p>
          <a:p>
            <a:pPr algn="ctr">
              <a:spcAft>
                <a:spcPts val="0"/>
              </a:spcAft>
            </a:pPr>
            <a:r>
              <a:rPr lang="en-US" b="1">
                <a:effectLst/>
                <a:latin typeface="Calibri" panose="020F0502020204030204" pitchFamily="34" charset="0"/>
                <a:ea typeface="Calibri" panose="020F0502020204030204" pitchFamily="34" charset="0"/>
              </a:rPr>
              <a:t>We are #</a:t>
            </a:r>
            <a:r>
              <a:rPr lang="en-US" b="1" err="1">
                <a:effectLst/>
                <a:latin typeface="Calibri" panose="020F0502020204030204" pitchFamily="34" charset="0"/>
                <a:ea typeface="Calibri" panose="020F0502020204030204" pitchFamily="34" charset="0"/>
              </a:rPr>
              <a:t>teamAMG</a:t>
            </a:r>
            <a:endParaRPr lang="en-GB" sz="1400" b="1">
              <a:effectLst/>
              <a:latin typeface="Calibri" panose="020F0502020204030204" pitchFamily="34" charset="0"/>
              <a:ea typeface="Calibri" panose="020F0502020204030204" pitchFamily="34" charset="0"/>
            </a:endParaRPr>
          </a:p>
        </p:txBody>
      </p:sp>
      <p:sp>
        <p:nvSpPr>
          <p:cNvPr id="8" name="TextBox 7"/>
          <p:cNvSpPr txBox="1"/>
          <p:nvPr/>
        </p:nvSpPr>
        <p:spPr>
          <a:xfrm>
            <a:off x="3466407" y="1803862"/>
            <a:ext cx="2527070" cy="646331"/>
          </a:xfrm>
          <a:prstGeom prst="rect">
            <a:avLst/>
          </a:prstGeom>
          <a:noFill/>
        </p:spPr>
        <p:txBody>
          <a:bodyPr wrap="square" rtlCol="0">
            <a:spAutoFit/>
          </a:bodyPr>
          <a:lstStyle/>
          <a:p>
            <a:r>
              <a:rPr lang="en-US" sz="3600" b="1"/>
              <a:t>Our Vision</a:t>
            </a:r>
            <a:endParaRPr lang="en-GB" sz="3600" b="1"/>
          </a:p>
        </p:txBody>
      </p:sp>
    </p:spTree>
    <p:extLst>
      <p:ext uri="{BB962C8B-B14F-4D97-AF65-F5344CB8AC3E}">
        <p14:creationId xmlns:p14="http://schemas.microsoft.com/office/powerpoint/2010/main" val="2216880538"/>
      </p:ext>
    </p:extLst>
  </p:cSld>
  <p:clrMapOvr>
    <a:masterClrMapping/>
  </p:clrMapOvr>
  <mc:AlternateContent xmlns:mc="http://schemas.openxmlformats.org/markup-compatibility/2006" xmlns:p14="http://schemas.microsoft.com/office/powerpoint/2010/main">
    <mc:Choice Requires="p14">
      <p:transition spd="slow" p14:dur="2000" advTm="10853"/>
    </mc:Choice>
    <mc:Fallback xmlns="">
      <p:transition spd="slow" advTm="1085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90858" y="170025"/>
            <a:ext cx="7345362"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pPr>
            <a:r>
              <a:rPr lang="en-GB" altLang="en-US" sz="2800" u="sng" dirty="0">
                <a:solidFill>
                  <a:srgbClr val="2F2B20"/>
                </a:solidFill>
                <a:latin typeface="Calibri" panose="020F0502020204030204" pitchFamily="34" charset="0"/>
              </a:rPr>
              <a:t>The purpose of this </a:t>
            </a:r>
            <a:r>
              <a:rPr lang="en-GB" altLang="en-US" sz="2800" u="sng" dirty="0" smtClean="0">
                <a:solidFill>
                  <a:srgbClr val="2F2B20"/>
                </a:solidFill>
                <a:latin typeface="Calibri" panose="020F0502020204030204" pitchFamily="34" charset="0"/>
              </a:rPr>
              <a:t>evening </a:t>
            </a:r>
            <a:endParaRPr lang="en-GB" altLang="en-US" sz="2800" u="sng" dirty="0">
              <a:solidFill>
                <a:srgbClr val="2F2B20"/>
              </a:solidFill>
              <a:latin typeface="Calibri" panose="020F0502020204030204" pitchFamily="34" charset="0"/>
            </a:endParaRPr>
          </a:p>
          <a:p>
            <a:pPr eaLnBrk="0" fontAlgn="base" hangingPunct="0">
              <a:spcBef>
                <a:spcPct val="0"/>
              </a:spcBef>
              <a:spcAft>
                <a:spcPct val="0"/>
              </a:spcAft>
            </a:pPr>
            <a:endParaRPr lang="en-GB" altLang="en-US" sz="2800" dirty="0">
              <a:solidFill>
                <a:srgbClr val="2F2B20"/>
              </a:solidFill>
              <a:latin typeface="Calibri" panose="020F0502020204030204" pitchFamily="34" charset="0"/>
            </a:endParaRPr>
          </a:p>
        </p:txBody>
      </p:sp>
      <p:sp>
        <p:nvSpPr>
          <p:cNvPr id="5" name="TextBox 4"/>
          <p:cNvSpPr txBox="1"/>
          <p:nvPr/>
        </p:nvSpPr>
        <p:spPr>
          <a:xfrm>
            <a:off x="750898" y="1346181"/>
            <a:ext cx="9412006" cy="6370975"/>
          </a:xfrm>
          <a:prstGeom prst="rect">
            <a:avLst/>
          </a:prstGeom>
          <a:noFill/>
        </p:spPr>
        <p:txBody>
          <a:bodyPr wrap="square">
            <a:spAutoFit/>
          </a:bodyPr>
          <a:lstStyle/>
          <a:p>
            <a:pPr marL="342900" indent="-342900" eaLnBrk="0" fontAlgn="base" hangingPunct="0">
              <a:spcBef>
                <a:spcPct val="0"/>
              </a:spcBef>
              <a:spcAft>
                <a:spcPct val="0"/>
              </a:spcAft>
              <a:buFont typeface="Arial" panose="020B0604020202020204" pitchFamily="34" charset="0"/>
              <a:buChar char="•"/>
              <a:defRPr/>
            </a:pPr>
            <a:r>
              <a:rPr lang="en-GB" sz="2400" dirty="0" smtClean="0">
                <a:solidFill>
                  <a:srgbClr val="2F2B20"/>
                </a:solidFill>
                <a:latin typeface="Calibri"/>
                <a:cs typeface="Arial" panose="020B0604020202020204" pitchFamily="34" charset="0"/>
              </a:rPr>
              <a:t>To consolidate on last years achievements and outline </a:t>
            </a:r>
            <a:r>
              <a:rPr lang="en-GB" sz="2400" dirty="0">
                <a:solidFill>
                  <a:srgbClr val="2F2B20"/>
                </a:solidFill>
                <a:latin typeface="Calibri"/>
                <a:cs typeface="Arial" panose="020B0604020202020204" pitchFamily="34" charset="0"/>
              </a:rPr>
              <a:t>the expectations </a:t>
            </a:r>
            <a:r>
              <a:rPr lang="en-GB" sz="2400" dirty="0" smtClean="0">
                <a:solidFill>
                  <a:srgbClr val="2F2B20"/>
                </a:solidFill>
                <a:latin typeface="Calibri"/>
                <a:cs typeface="Arial" panose="020B0604020202020204" pitchFamily="34" charset="0"/>
              </a:rPr>
              <a:t>for year 11. </a:t>
            </a:r>
            <a:endParaRPr lang="en-GB" sz="2400" dirty="0">
              <a:solidFill>
                <a:srgbClr val="2F2B20"/>
              </a:solidFill>
              <a:latin typeface="Calibri"/>
              <a:cs typeface="Arial" panose="020B0604020202020204" pitchFamily="34" charset="0"/>
            </a:endParaRPr>
          </a:p>
          <a:p>
            <a:pPr eaLnBrk="0" fontAlgn="base" hangingPunct="0">
              <a:spcBef>
                <a:spcPct val="0"/>
              </a:spcBef>
              <a:spcAft>
                <a:spcPct val="0"/>
              </a:spcAft>
              <a:defRPr/>
            </a:pPr>
            <a:endParaRPr lang="en-GB" sz="2400" dirty="0" smtClean="0">
              <a:solidFill>
                <a:srgbClr val="2F2B2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sz="2400" dirty="0">
                <a:solidFill>
                  <a:srgbClr val="2F2B20"/>
                </a:solidFill>
                <a:cs typeface="Arial"/>
              </a:rPr>
              <a:t>Working together to ensure the success of every pupil, and they reach their full potential</a:t>
            </a:r>
            <a:r>
              <a:rPr lang="en-GB" sz="2400" dirty="0" smtClean="0">
                <a:solidFill>
                  <a:srgbClr val="2F2B20"/>
                </a:solidFill>
                <a:cs typeface="Arial"/>
              </a:rPr>
              <a:t>.</a:t>
            </a:r>
            <a:endParaRPr lang="en-GB" sz="2400" dirty="0">
              <a:solidFill>
                <a:srgbClr val="2F2B2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2F2B20"/>
              </a:solidFill>
              <a:latin typeface="Arial" panose="020B0604020202020204" pitchFamily="34" charset="0"/>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sz="2400" dirty="0">
                <a:solidFill>
                  <a:srgbClr val="2F2B20"/>
                </a:solidFill>
                <a:latin typeface="Calibri"/>
                <a:cs typeface="Arial" panose="020B0604020202020204" pitchFamily="34" charset="0"/>
              </a:rPr>
              <a:t>To be equipped to progress in the world after leaving </a:t>
            </a:r>
            <a:r>
              <a:rPr lang="en-GB" sz="2400" dirty="0" smtClean="0">
                <a:solidFill>
                  <a:srgbClr val="2F2B20"/>
                </a:solidFill>
                <a:latin typeface="Calibri"/>
                <a:cs typeface="Arial" panose="020B0604020202020204" pitchFamily="34" charset="0"/>
              </a:rPr>
              <a:t>school</a:t>
            </a:r>
            <a:r>
              <a:rPr lang="en-GB" sz="2400" dirty="0" smtClean="0">
                <a:solidFill>
                  <a:srgbClr val="2F2B20"/>
                </a:solidFill>
                <a:latin typeface="Arial" panose="020B0604020202020204" pitchFamily="34" charset="0"/>
                <a:cs typeface="Arial" panose="020B0604020202020204" pitchFamily="34" charset="0"/>
              </a:rPr>
              <a:t>, </a:t>
            </a:r>
            <a:r>
              <a:rPr lang="en-GB" sz="2400" dirty="0" smtClean="0">
                <a:solidFill>
                  <a:srgbClr val="2F2B20"/>
                </a:solidFill>
                <a:cs typeface="Arial" panose="020B0604020202020204" pitchFamily="34" charset="0"/>
              </a:rPr>
              <a:t>which ever pathway we take. </a:t>
            </a:r>
            <a:endParaRPr lang="en-GB" sz="2400" dirty="0">
              <a:solidFill>
                <a:srgbClr val="2F2B20"/>
              </a:solidFill>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GB" sz="2400" dirty="0">
              <a:solidFill>
                <a:srgbClr val="2F2B2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sz="2400" dirty="0">
                <a:solidFill>
                  <a:srgbClr val="2F2B20"/>
                </a:solidFill>
                <a:latin typeface="Calibri"/>
                <a:cs typeface="Arial" panose="020B0604020202020204" pitchFamily="34" charset="0"/>
              </a:rPr>
              <a:t>Good balance between physical and mental wellbeing</a:t>
            </a:r>
          </a:p>
          <a:p>
            <a:pPr marL="342900" indent="-342900" eaLnBrk="0" fontAlgn="base" hangingPunct="0">
              <a:spcBef>
                <a:spcPct val="0"/>
              </a:spcBef>
              <a:spcAft>
                <a:spcPct val="0"/>
              </a:spcAft>
              <a:buFont typeface="Arial" panose="020B0604020202020204" pitchFamily="34" charset="0"/>
              <a:buChar char="•"/>
              <a:defRPr/>
            </a:pPr>
            <a:endParaRPr lang="en-GB" sz="2400" dirty="0">
              <a:solidFill>
                <a:srgbClr val="2F2B20"/>
              </a:solidFill>
              <a:latin typeface="Arial" panose="020B0604020202020204" pitchFamily="34" charset="0"/>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altLang="en-US" sz="2400" dirty="0">
                <a:solidFill>
                  <a:srgbClr val="2F2B20"/>
                </a:solidFill>
                <a:latin typeface="Calibri"/>
                <a:cs typeface="Arial" panose="020B0604020202020204" pitchFamily="34" charset="0"/>
              </a:rPr>
              <a:t>A Catholic ethos at the heart of all that we do “Christ at the centre”</a:t>
            </a: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GB" sz="2400" dirty="0">
              <a:solidFill>
                <a:srgbClr val="FF0000"/>
              </a:solidFill>
              <a:latin typeface="Calibri"/>
              <a:cs typeface="Arial" panose="020B0604020202020204" pitchFamily="34" charset="0"/>
            </a:endParaRPr>
          </a:p>
          <a:p>
            <a:pPr eaLnBrk="0" fontAlgn="base" hangingPunct="0">
              <a:spcBef>
                <a:spcPct val="0"/>
              </a:spcBef>
              <a:spcAft>
                <a:spcPct val="0"/>
              </a:spcAft>
              <a:defRPr/>
            </a:pPr>
            <a:endParaRPr lang="en-GB"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p:txBody>
      </p:sp>
    </p:spTree>
    <p:extLst>
      <p:ext uri="{BB962C8B-B14F-4D97-AF65-F5344CB8AC3E}">
        <p14:creationId xmlns:p14="http://schemas.microsoft.com/office/powerpoint/2010/main" val="1173867278"/>
      </p:ext>
    </p:extLst>
  </p:cSld>
  <p:clrMapOvr>
    <a:masterClrMapping/>
  </p:clrMapOvr>
  <mc:AlternateContent xmlns:mc="http://schemas.openxmlformats.org/markup-compatibility/2006" xmlns:p14="http://schemas.microsoft.com/office/powerpoint/2010/main">
    <mc:Choice Requires="p14">
      <p:transition spd="slow" p14:dur="2000" advTm="28070"/>
    </mc:Choice>
    <mc:Fallback xmlns="">
      <p:transition spd="slow" advTm="2807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1284" y="149451"/>
            <a:ext cx="5670376" cy="523220"/>
          </a:xfrm>
          <a:prstGeom prst="rect">
            <a:avLst/>
          </a:prstGeom>
        </p:spPr>
        <p:txBody>
          <a:bodyPr wrap="square">
            <a:spAutoFit/>
          </a:bodyPr>
          <a:lstStyle/>
          <a:p>
            <a:pPr fontAlgn="base">
              <a:spcBef>
                <a:spcPct val="50000"/>
              </a:spcBef>
              <a:spcAft>
                <a:spcPct val="0"/>
              </a:spcAft>
            </a:pPr>
            <a:r>
              <a:rPr lang="en-US" altLang="en-US" sz="2800" u="sng">
                <a:solidFill>
                  <a:srgbClr val="000000"/>
                </a:solidFill>
                <a:latin typeface="Arial" panose="020B0604020202020204" pitchFamily="34" charset="0"/>
                <a:cs typeface="Calibri" panose="020F0502020204030204" pitchFamily="34" charset="0"/>
              </a:rPr>
              <a:t>Expectations</a:t>
            </a:r>
            <a:endParaRPr lang="en-GB" altLang="en-US" sz="2800" u="sng">
              <a:solidFill>
                <a:srgbClr val="FF0000"/>
              </a:solidFill>
              <a:latin typeface="Cooper Black" panose="0208090404030B020404" pitchFamily="18" charset="0"/>
              <a:cs typeface="Arial" panose="020B0604020202020204" pitchFamily="34" charset="0"/>
            </a:endParaRPr>
          </a:p>
        </p:txBody>
      </p:sp>
      <p:sp>
        <p:nvSpPr>
          <p:cNvPr id="4" name="Rectangle 3"/>
          <p:cNvSpPr/>
          <p:nvPr/>
        </p:nvSpPr>
        <p:spPr>
          <a:xfrm>
            <a:off x="692331" y="1124745"/>
            <a:ext cx="10437223" cy="6278642"/>
          </a:xfrm>
          <a:prstGeom prst="rect">
            <a:avLst/>
          </a:prstGeom>
        </p:spPr>
        <p:txBody>
          <a:bodyPr wrap="square">
            <a:spAutoFit/>
          </a:bodyPr>
          <a:lstStyle/>
          <a:p>
            <a:pPr marL="285750" indent="-28575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 Positive attitude</a:t>
            </a:r>
          </a:p>
          <a:p>
            <a:pPr marL="285750" indent="-28575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 Focus in lessons </a:t>
            </a:r>
          </a:p>
          <a:p>
            <a:pPr marL="285750" indent="-28575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 Make good progress</a:t>
            </a:r>
          </a:p>
          <a:p>
            <a:pPr marL="285750" indent="-28575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 Completion of coursework and controlled assessment by set deadlines </a:t>
            </a:r>
            <a:r>
              <a:rPr lang="en-GB" altLang="en-US" sz="2400" dirty="0" smtClean="0">
                <a:cs typeface="Arial" panose="020B0604020202020204" pitchFamily="34" charset="0"/>
              </a:rPr>
              <a:t> </a:t>
            </a:r>
            <a:endParaRPr lang="en-GB" altLang="en-US" sz="2400" dirty="0">
              <a:cs typeface="Arial" panose="020B0604020202020204" pitchFamily="34" charset="0"/>
            </a:endParaRPr>
          </a:p>
          <a:p>
            <a:pPr marL="342900" indent="-34290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To ask for help when needed top allow us to support them </a:t>
            </a:r>
          </a:p>
          <a:p>
            <a:pPr fontAlgn="base">
              <a:spcBef>
                <a:spcPct val="0"/>
              </a:spcBef>
              <a:spcAft>
                <a:spcPct val="0"/>
              </a:spcAft>
              <a:buFontTx/>
              <a:buChar char="•"/>
              <a:defRPr/>
            </a:pPr>
            <a:endParaRPr lang="en-US" altLang="en-US" sz="2400" dirty="0">
              <a:cs typeface="Arial" panose="020B0604020202020204" pitchFamily="34" charset="0"/>
            </a:endParaRPr>
          </a:p>
          <a:p>
            <a:pPr fontAlgn="base">
              <a:spcBef>
                <a:spcPct val="0"/>
              </a:spcBef>
              <a:spcAft>
                <a:spcPct val="0"/>
              </a:spcAft>
              <a:buFontTx/>
              <a:buChar char="•"/>
              <a:defRPr/>
            </a:pPr>
            <a:r>
              <a:rPr lang="en-GB" altLang="en-US" sz="2400" dirty="0">
                <a:cs typeface="Arial" panose="020B0604020202020204" pitchFamily="34" charset="0"/>
              </a:rPr>
              <a:t>   Interventions to support development in key areas</a:t>
            </a:r>
          </a:p>
          <a:p>
            <a:pPr fontAlgn="base">
              <a:spcBef>
                <a:spcPct val="0"/>
              </a:spcBef>
              <a:spcAft>
                <a:spcPct val="0"/>
              </a:spcAft>
              <a:buFontTx/>
              <a:buChar char="•"/>
              <a:defRPr/>
            </a:pPr>
            <a:r>
              <a:rPr lang="en-GB" altLang="en-US" sz="2400" dirty="0">
                <a:cs typeface="Arial" panose="020B0604020202020204" pitchFamily="34" charset="0"/>
              </a:rPr>
              <a:t>   Track and monitor progress </a:t>
            </a:r>
          </a:p>
          <a:p>
            <a:pPr fontAlgn="base">
              <a:spcBef>
                <a:spcPct val="0"/>
              </a:spcBef>
              <a:spcAft>
                <a:spcPct val="0"/>
              </a:spcAft>
              <a:buFontTx/>
              <a:buChar char="•"/>
              <a:defRPr/>
            </a:pPr>
            <a:r>
              <a:rPr lang="en-GB" altLang="en-US" sz="2400" dirty="0">
                <a:cs typeface="Arial" panose="020B0604020202020204" pitchFamily="34" charset="0"/>
              </a:rPr>
              <a:t>   Aspirational yet realistic targets</a:t>
            </a:r>
          </a:p>
          <a:p>
            <a:pPr fontAlgn="base">
              <a:spcBef>
                <a:spcPct val="0"/>
              </a:spcBef>
              <a:spcAft>
                <a:spcPct val="0"/>
              </a:spcAft>
              <a:buFontTx/>
              <a:buChar char="•"/>
              <a:defRPr/>
            </a:pPr>
            <a:endParaRPr lang="en-GB" altLang="en-US" sz="2400" dirty="0">
              <a:cs typeface="Arial" panose="020B0604020202020204" pitchFamily="34" charset="0"/>
            </a:endParaRPr>
          </a:p>
          <a:p>
            <a:pPr fontAlgn="base">
              <a:spcBef>
                <a:spcPct val="0"/>
              </a:spcBef>
              <a:spcAft>
                <a:spcPct val="0"/>
              </a:spcAft>
              <a:buFontTx/>
              <a:buChar char="•"/>
              <a:defRPr/>
            </a:pPr>
            <a:r>
              <a:rPr lang="en-US" altLang="en-US" sz="2400" dirty="0">
                <a:cs typeface="Arial" panose="020B0604020202020204" pitchFamily="34" charset="0"/>
              </a:rPr>
              <a:t>   Encouragement and </a:t>
            </a:r>
            <a:r>
              <a:rPr lang="en-US" altLang="en-US" sz="2400" dirty="0" smtClean="0">
                <a:cs typeface="Arial" panose="020B0604020202020204" pitchFamily="34" charset="0"/>
              </a:rPr>
              <a:t>support</a:t>
            </a:r>
            <a:endParaRPr lang="en-GB" altLang="en-US" sz="2400" dirty="0">
              <a:cs typeface="Arial" panose="020B0604020202020204" pitchFamily="34" charset="0"/>
            </a:endParaRPr>
          </a:p>
          <a:p>
            <a:pPr marL="342900" indent="-342900" fontAlgn="base">
              <a:spcBef>
                <a:spcPct val="0"/>
              </a:spcBef>
              <a:spcAft>
                <a:spcPct val="0"/>
              </a:spcAft>
              <a:buFont typeface="Arial" panose="020B0604020202020204" pitchFamily="34" charset="0"/>
              <a:buChar char="•"/>
              <a:defRPr/>
            </a:pPr>
            <a:r>
              <a:rPr lang="en-GB" altLang="en-US" sz="2400" dirty="0">
                <a:cs typeface="Arial" panose="020B0604020202020204" pitchFamily="34" charset="0"/>
              </a:rPr>
              <a:t>Balance between school work and social </a:t>
            </a:r>
            <a:r>
              <a:rPr lang="en-GB" altLang="en-US" sz="2400" dirty="0" smtClean="0">
                <a:cs typeface="Arial" panose="020B0604020202020204" pitchFamily="34" charset="0"/>
              </a:rPr>
              <a:t>life</a:t>
            </a:r>
          </a:p>
          <a:p>
            <a:pPr marL="342900" indent="-342900" fontAlgn="base">
              <a:spcBef>
                <a:spcPct val="0"/>
              </a:spcBef>
              <a:spcAft>
                <a:spcPct val="0"/>
              </a:spcAft>
              <a:buFont typeface="Arial" panose="020B0604020202020204" pitchFamily="34" charset="0"/>
              <a:buChar char="•"/>
              <a:defRPr/>
            </a:pPr>
            <a:r>
              <a:rPr lang="en-GB" altLang="en-US" sz="2400" dirty="0" smtClean="0">
                <a:cs typeface="Arial" panose="020B0604020202020204" pitchFamily="34" charset="0"/>
              </a:rPr>
              <a:t>To ensure every pupil has a successful destination </a:t>
            </a:r>
            <a:endParaRPr lang="en-GB" altLang="en-US" sz="2400" dirty="0">
              <a:cs typeface="Arial" panose="020B0604020202020204" pitchFamily="34" charset="0"/>
            </a:endParaRPr>
          </a:p>
          <a:p>
            <a:pPr fontAlgn="base">
              <a:spcBef>
                <a:spcPct val="0"/>
              </a:spcBef>
              <a:spcAft>
                <a:spcPct val="0"/>
              </a:spcAft>
              <a:defRPr/>
            </a:pPr>
            <a:endParaRPr lang="en-US" altLang="en-US" dirty="0">
              <a:cs typeface="Arial" panose="020B0604020202020204" pitchFamily="34" charset="0"/>
            </a:endParaRPr>
          </a:p>
          <a:p>
            <a:pPr fontAlgn="base">
              <a:spcBef>
                <a:spcPct val="0"/>
              </a:spcBef>
              <a:spcAft>
                <a:spcPct val="0"/>
              </a:spcAft>
              <a:buFontTx/>
              <a:buChar char="•"/>
              <a:defRPr/>
            </a:pPr>
            <a:endParaRPr lang="en-GB"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US"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US"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GB" alt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075953"/>
      </p:ext>
    </p:extLst>
  </p:cSld>
  <p:clrMapOvr>
    <a:masterClrMapping/>
  </p:clrMapOvr>
  <mc:AlternateContent xmlns:mc="http://schemas.openxmlformats.org/markup-compatibility/2006" xmlns:p14="http://schemas.microsoft.com/office/powerpoint/2010/main">
    <mc:Choice Requires="p14">
      <p:transition spd="slow" p14:dur="2000" advTm="2670"/>
    </mc:Choice>
    <mc:Fallback xmlns="">
      <p:transition spd="slow" advTm="26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9725" y="2261102"/>
            <a:ext cx="10432956" cy="3071388"/>
          </a:xfrm>
        </p:spPr>
        <p:txBody>
          <a:bodyPr/>
          <a:lstStyle/>
          <a:p>
            <a:r>
              <a:rPr lang="en-GB" sz="2400">
                <a:latin typeface="Calibri" panose="020F0502020204030204" pitchFamily="34" charset="0"/>
                <a:ea typeface="Calibri" panose="020F0502020204030204" pitchFamily="34" charset="0"/>
                <a:cs typeface="Calibri" panose="020F0502020204030204" pitchFamily="34" charset="0"/>
              </a:rPr>
              <a:t>All members of Archbishop McGrath Catholic High School’s community are to be recognised as made in the image and likeness of God and respected accordingly. All members of the school community are encouraged to follow the example of Christ. In practice this means that everyone should strive to find opportunities to demonstrate the virtues of the Catholic Pupil Profile. By cooperating and trusting each other we aim to ensure that each pupil reaches the peak of their ability and God given talents. This is encompassed in the schools mission to ensure all pupils are </a:t>
            </a:r>
            <a:r>
              <a:rPr lang="en-GB" sz="2400" b="1">
                <a:solidFill>
                  <a:srgbClr val="00B050"/>
                </a:solidFill>
                <a:latin typeface="Calibri" panose="020F0502020204030204" pitchFamily="34" charset="0"/>
                <a:ea typeface="Calibri" panose="020F0502020204030204" pitchFamily="34" charset="0"/>
                <a:cs typeface="Calibri" panose="020F0502020204030204" pitchFamily="34" charset="0"/>
              </a:rPr>
              <a:t>Employable</a:t>
            </a:r>
            <a:r>
              <a:rPr lang="en-GB" sz="2400">
                <a:latin typeface="Calibri" panose="020F0502020204030204" pitchFamily="34" charset="0"/>
                <a:ea typeface="Calibri" panose="020F0502020204030204" pitchFamily="34" charset="0"/>
                <a:cs typeface="Calibri" panose="020F0502020204030204" pitchFamily="34" charset="0"/>
              </a:rPr>
              <a:t>, </a:t>
            </a:r>
            <a:r>
              <a:rPr lang="en-GB" sz="2400" b="1">
                <a:solidFill>
                  <a:srgbClr val="00B050"/>
                </a:solidFill>
                <a:latin typeface="Calibri" panose="020F0502020204030204" pitchFamily="34" charset="0"/>
                <a:ea typeface="Calibri" panose="020F0502020204030204" pitchFamily="34" charset="0"/>
                <a:cs typeface="Calibri" panose="020F0502020204030204" pitchFamily="34" charset="0"/>
              </a:rPr>
              <a:t>Virtuous</a:t>
            </a:r>
            <a:r>
              <a:rPr lang="en-GB" sz="2400">
                <a:latin typeface="Calibri" panose="020F0502020204030204" pitchFamily="34" charset="0"/>
                <a:ea typeface="Calibri" panose="020F0502020204030204" pitchFamily="34" charset="0"/>
                <a:cs typeface="Calibri" panose="020F0502020204030204" pitchFamily="34" charset="0"/>
              </a:rPr>
              <a:t> and </a:t>
            </a:r>
            <a:r>
              <a:rPr lang="en-GB" sz="2400" b="1">
                <a:solidFill>
                  <a:srgbClr val="00B050"/>
                </a:solidFill>
                <a:latin typeface="Calibri" panose="020F0502020204030204" pitchFamily="34" charset="0"/>
                <a:ea typeface="Calibri" panose="020F0502020204030204" pitchFamily="34" charset="0"/>
                <a:cs typeface="Calibri" panose="020F0502020204030204" pitchFamily="34" charset="0"/>
              </a:rPr>
              <a:t>Empowered</a:t>
            </a:r>
            <a:r>
              <a:rPr lang="en-GB" sz="2400">
                <a:latin typeface="Calibri" panose="020F0502020204030204" pitchFamily="34" charset="0"/>
                <a:ea typeface="Calibri" panose="020F0502020204030204" pitchFamily="34" charset="0"/>
                <a:cs typeface="Calibri" panose="020F0502020204030204" pitchFamily="34" charset="0"/>
              </a:rPr>
              <a:t> (EVE). </a:t>
            </a:r>
            <a:endParaRPr lang="en-GB" sz="2000">
              <a:latin typeface="Calibri" panose="020F0502020204030204" pitchFamily="34" charset="0"/>
              <a:ea typeface="Calibri" panose="020F0502020204030204" pitchFamily="34" charset="0"/>
              <a:cs typeface="Times New Roman" panose="02020603050405020304" pitchFamily="18" charset="0"/>
            </a:endParaRPr>
          </a:p>
          <a:p>
            <a:endParaRPr lang="en-GB"/>
          </a:p>
        </p:txBody>
      </p:sp>
      <p:pic>
        <p:nvPicPr>
          <p:cNvPr id="5" name="Picture 4">
            <a:extLst>
              <a:ext uri="{FF2B5EF4-FFF2-40B4-BE49-F238E27FC236}">
                <a16:creationId xmlns:a16="http://schemas.microsoft.com/office/drawing/2014/main" id="{7C081486-81DB-AFD4-13C2-29429737DC82}"/>
              </a:ext>
            </a:extLst>
          </p:cNvPr>
          <p:cNvPicPr>
            <a:picLocks noChangeAspect="1"/>
          </p:cNvPicPr>
          <p:nvPr/>
        </p:nvPicPr>
        <p:blipFill>
          <a:blip r:embed="rId2"/>
          <a:stretch>
            <a:fillRect/>
          </a:stretch>
        </p:blipFill>
        <p:spPr>
          <a:xfrm>
            <a:off x="485522" y="410440"/>
            <a:ext cx="10201362" cy="1317507"/>
          </a:xfrm>
          <a:prstGeom prst="rect">
            <a:avLst/>
          </a:prstGeom>
        </p:spPr>
      </p:pic>
      <p:sp>
        <p:nvSpPr>
          <p:cNvPr id="7" name="Rectangle 6"/>
          <p:cNvSpPr/>
          <p:nvPr/>
        </p:nvSpPr>
        <p:spPr>
          <a:xfrm>
            <a:off x="7298559" y="5622280"/>
            <a:ext cx="3877985" cy="1154162"/>
          </a:xfrm>
          <a:prstGeom prst="rect">
            <a:avLst/>
          </a:prstGeom>
        </p:spPr>
        <p:txBody>
          <a:bodyPr wrap="non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6000" b="1" i="0" u="none" strike="noStrike" kern="1200" cap="none" spc="0" normalizeH="0" baseline="0" noProof="0">
                <a:ln>
                  <a:noFill/>
                </a:ln>
                <a:solidFill>
                  <a:srgbClr val="2F2B20"/>
                </a:solidFill>
                <a:effectLst/>
                <a:uLnTx/>
                <a:uFillTx/>
                <a:latin typeface="Baguet Script" panose="00000500000000000000" pitchFamily="2" charset="0"/>
                <a:ea typeface="Calibri" panose="020F0502020204030204" pitchFamily="34" charset="0"/>
                <a:cs typeface="Calibri" panose="020F0502020204030204" pitchFamily="34" charset="0"/>
              </a:rPr>
              <a:t>#</a:t>
            </a:r>
            <a:r>
              <a:rPr kumimoji="0" lang="en-GB" sz="6000" b="1" i="0" u="none" strike="noStrike" kern="1200" cap="none" spc="0" normalizeH="0" baseline="0" noProof="0" err="1">
                <a:ln>
                  <a:noFill/>
                </a:ln>
                <a:solidFill>
                  <a:srgbClr val="2F2B20"/>
                </a:solidFill>
                <a:effectLst/>
                <a:uLnTx/>
                <a:uFillTx/>
                <a:latin typeface="Baguet Script" panose="00000500000000000000" pitchFamily="2" charset="0"/>
                <a:ea typeface="Calibri" panose="020F0502020204030204" pitchFamily="34" charset="0"/>
                <a:cs typeface="Calibri" panose="020F0502020204030204" pitchFamily="34" charset="0"/>
              </a:rPr>
              <a:t>TeamAMG</a:t>
            </a:r>
            <a:endParaRPr kumimoji="0" lang="en-GB" sz="6000" b="0" i="0" u="none" strike="noStrike" kern="1200" cap="none" spc="0" normalizeH="0" baseline="0" noProof="0">
              <a:ln>
                <a:noFill/>
              </a:ln>
              <a:solidFill>
                <a:srgbClr val="2F2B20"/>
              </a:solidFill>
              <a:effectLst/>
              <a:uLnTx/>
              <a:uFillTx/>
              <a:latin typeface="Baguet Script"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47880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oster with a group of children&#10;&#10;Description automatically generated">
            <a:extLst>
              <a:ext uri="{FF2B5EF4-FFF2-40B4-BE49-F238E27FC236}">
                <a16:creationId xmlns:a16="http://schemas.microsoft.com/office/drawing/2014/main" id="{621D1089-AFF5-B3A6-A569-7FF12E19CDD4}"/>
              </a:ext>
            </a:extLst>
          </p:cNvPr>
          <p:cNvPicPr>
            <a:picLocks noChangeAspect="1"/>
          </p:cNvPicPr>
          <p:nvPr/>
        </p:nvPicPr>
        <p:blipFill>
          <a:blip r:embed="rId2"/>
          <a:stretch>
            <a:fillRect/>
          </a:stretch>
        </p:blipFill>
        <p:spPr>
          <a:xfrm>
            <a:off x="6955970" y="62320"/>
            <a:ext cx="3940628" cy="4538073"/>
          </a:xfrm>
          <a:prstGeom prst="rect">
            <a:avLst/>
          </a:prstGeom>
        </p:spPr>
      </p:pic>
      <p:sp>
        <p:nvSpPr>
          <p:cNvPr id="3" name="TextBox 2">
            <a:extLst>
              <a:ext uri="{FF2B5EF4-FFF2-40B4-BE49-F238E27FC236}">
                <a16:creationId xmlns:a16="http://schemas.microsoft.com/office/drawing/2014/main" id="{46F30288-6B06-A8A3-B248-A6A7249F18AE}"/>
              </a:ext>
            </a:extLst>
          </p:cNvPr>
          <p:cNvSpPr txBox="1"/>
          <p:nvPr/>
        </p:nvSpPr>
        <p:spPr>
          <a:xfrm>
            <a:off x="260737" y="365063"/>
            <a:ext cx="6326413"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33333"/>
                </a:solidFill>
                <a:latin typeface="Arial"/>
                <a:cs typeface="Arial"/>
              </a:rPr>
              <a:t>Attending school on time, every day, is not only important for a child’s learning, but also for their wellbeing, achievement, and overall development. Attending school</a:t>
            </a:r>
            <a:r>
              <a:rPr lang="en-US">
                <a:latin typeface="Arial"/>
                <a:cs typeface="Arial"/>
              </a:rPr>
              <a:t> gives children the best chance of success. </a:t>
            </a:r>
            <a:endParaRPr lang="en-US"/>
          </a:p>
          <a:p>
            <a:endParaRPr lang="en-US">
              <a:latin typeface="Arial"/>
              <a:cs typeface="Arial"/>
            </a:endParaRPr>
          </a:p>
          <a:p>
            <a:r>
              <a:rPr lang="en-US">
                <a:latin typeface="Arial"/>
                <a:cs typeface="Arial"/>
              </a:rPr>
              <a:t>Parents/carers can support the regular and punctual attendance of their children by:</a:t>
            </a:r>
          </a:p>
          <a:p>
            <a:endParaRPr lang="en-US" sz="1400">
              <a:solidFill>
                <a:srgbClr val="333333"/>
              </a:solidFill>
              <a:latin typeface="Arial"/>
              <a:cs typeface="Arial"/>
            </a:endParaRPr>
          </a:p>
          <a:p>
            <a:endParaRPr lang="en-US">
              <a:latin typeface="Arial"/>
              <a:cs typeface="Arial"/>
            </a:endParaRPr>
          </a:p>
          <a:p>
            <a:pPr>
              <a:buChar char="•"/>
            </a:pPr>
            <a:r>
              <a:rPr lang="en-US">
                <a:latin typeface="Arial"/>
                <a:cs typeface="Arial"/>
              </a:rPr>
              <a:t>ensuring that their child arrives at school on time.</a:t>
            </a:r>
          </a:p>
          <a:p>
            <a:pPr>
              <a:buChar char="•"/>
            </a:pPr>
            <a:endParaRPr lang="en-US">
              <a:latin typeface="Arial"/>
              <a:cs typeface="Arial"/>
            </a:endParaRPr>
          </a:p>
          <a:p>
            <a:pPr>
              <a:buChar char="•"/>
            </a:pPr>
            <a:r>
              <a:rPr lang="en-US">
                <a:latin typeface="Arial"/>
                <a:cs typeface="Arial"/>
              </a:rPr>
              <a:t>ensuring that their child only misses school for reasons which are unavoidable or justified, such as illness or days of religious observance.</a:t>
            </a:r>
          </a:p>
          <a:p>
            <a:pPr>
              <a:buChar char="•"/>
            </a:pPr>
            <a:endParaRPr lang="en-US">
              <a:latin typeface="Arial"/>
              <a:cs typeface="Arial"/>
            </a:endParaRPr>
          </a:p>
          <a:p>
            <a:pPr>
              <a:buChar char="•"/>
            </a:pPr>
            <a:r>
              <a:rPr lang="en-US">
                <a:latin typeface="Arial"/>
                <a:cs typeface="Arial"/>
              </a:rPr>
              <a:t>notifying the school as soon as possible of any absence and confirm this in writing when the child returns to school.</a:t>
            </a:r>
          </a:p>
          <a:p>
            <a:pPr>
              <a:buChar char="•"/>
            </a:pPr>
            <a:endParaRPr lang="en-US">
              <a:latin typeface="Arial"/>
              <a:cs typeface="Arial"/>
            </a:endParaRPr>
          </a:p>
          <a:p>
            <a:pPr>
              <a:buChar char="•"/>
            </a:pPr>
            <a:r>
              <a:rPr lang="en-US">
                <a:latin typeface="Arial"/>
                <a:cs typeface="Arial"/>
              </a:rPr>
              <a:t>not booking family holidays during term-time.</a:t>
            </a:r>
          </a:p>
          <a:p>
            <a:pPr>
              <a:buChar char="•"/>
            </a:pPr>
            <a:endParaRPr lang="en-US">
              <a:latin typeface="Arial"/>
              <a:cs typeface="Arial"/>
            </a:endParaRPr>
          </a:p>
          <a:p>
            <a:pPr>
              <a:buChar char="•"/>
            </a:pPr>
            <a:r>
              <a:rPr lang="en-US">
                <a:latin typeface="Arial"/>
                <a:cs typeface="Arial"/>
              </a:rPr>
              <a:t>talking to the school if they are concerned that their child may be reluctant to attend.</a:t>
            </a:r>
          </a:p>
        </p:txBody>
      </p:sp>
      <p:pic>
        <p:nvPicPr>
          <p:cNvPr id="4" name="Picture 3" descr="A blackboard with white text and numbers&#10;&#10;Description automatically generated">
            <a:extLst>
              <a:ext uri="{FF2B5EF4-FFF2-40B4-BE49-F238E27FC236}">
                <a16:creationId xmlns:a16="http://schemas.microsoft.com/office/drawing/2014/main" id="{49F250B4-C544-5D9E-E9D0-FA521240E4F9}"/>
              </a:ext>
            </a:extLst>
          </p:cNvPr>
          <p:cNvPicPr>
            <a:picLocks noChangeAspect="1"/>
          </p:cNvPicPr>
          <p:nvPr/>
        </p:nvPicPr>
        <p:blipFill>
          <a:blip r:embed="rId3"/>
          <a:stretch>
            <a:fillRect/>
          </a:stretch>
        </p:blipFill>
        <p:spPr>
          <a:xfrm>
            <a:off x="7073900" y="4679187"/>
            <a:ext cx="3695700" cy="2027809"/>
          </a:xfrm>
          <a:prstGeom prst="rect">
            <a:avLst/>
          </a:prstGeom>
        </p:spPr>
      </p:pic>
    </p:spTree>
    <p:extLst>
      <p:ext uri="{BB962C8B-B14F-4D97-AF65-F5344CB8AC3E}">
        <p14:creationId xmlns:p14="http://schemas.microsoft.com/office/powerpoint/2010/main" val="25058810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3"/>
          <p:cNvSpPr>
            <a:spLocks noGrp="1"/>
          </p:cNvSpPr>
          <p:nvPr>
            <p:ph type="title"/>
          </p:nvPr>
        </p:nvSpPr>
        <p:spPr>
          <a:xfrm>
            <a:off x="98956" y="356925"/>
            <a:ext cx="8097393" cy="549275"/>
          </a:xfrm>
        </p:spPr>
        <p:txBody>
          <a:bodyPr>
            <a:noAutofit/>
          </a:bodyPr>
          <a:lstStyle/>
          <a:p>
            <a:pPr eaLnBrk="1" hangingPunct="1"/>
            <a:r>
              <a:rPr lang="en-GB" altLang="en-US" b="1" err="1">
                <a:solidFill>
                  <a:schemeClr val="bg1"/>
                </a:solidFill>
              </a:rPr>
              <a:t>Gweddi</a:t>
            </a:r>
            <a:r>
              <a:rPr lang="en-GB" altLang="en-US" b="1">
                <a:solidFill>
                  <a:schemeClr val="bg1"/>
                </a:solidFill>
              </a:rPr>
              <a:t> / Prayer		(Our Father)</a:t>
            </a:r>
          </a:p>
        </p:txBody>
      </p:sp>
      <p:sp>
        <p:nvSpPr>
          <p:cNvPr id="9" name="Rectangle 6">
            <a:extLst>
              <a:ext uri="{FF2B5EF4-FFF2-40B4-BE49-F238E27FC236}">
                <a16:creationId xmlns:a16="http://schemas.microsoft.com/office/drawing/2014/main" id="{65BF3E50-B37D-410B-89C3-7CAD5A71F160}"/>
              </a:ext>
            </a:extLst>
          </p:cNvPr>
          <p:cNvSpPr>
            <a:spLocks noChangeArrowheads="1"/>
          </p:cNvSpPr>
          <p:nvPr/>
        </p:nvSpPr>
        <p:spPr bwMode="auto">
          <a:xfrm>
            <a:off x="0" y="-18525"/>
            <a:ext cx="11283518" cy="1944979"/>
          </a:xfrm>
          <a:prstGeom prst="rect">
            <a:avLst/>
          </a:prstGeom>
          <a:solidFill>
            <a:srgbClr val="00B050"/>
          </a:solidFill>
          <a:ln>
            <a:noFill/>
          </a:ln>
          <a:effectLst/>
          <a:extLst>
            <a:ext uri="{91240B29-F687-4F45-9708-019B960494DF}">
              <a14:hiddenLine xmlns:a14="http://schemas.microsoft.com/office/drawing/2010/main" w="381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a:ln>
                  <a:noFill/>
                </a:ln>
                <a:solidFill>
                  <a:srgbClr val="FFFFFF"/>
                </a:solidFill>
                <a:effectLst/>
                <a:uLnTx/>
                <a:uFillTx/>
                <a:latin typeface="Calibri" panose="020F0502020204030204" pitchFamily="34" charset="0"/>
                <a:ea typeface="+mn-ea"/>
                <a:cs typeface="+mn-cs"/>
              </a:rPr>
              <a:t>  </a:t>
            </a:r>
            <a:endParaRPr kumimoji="0" lang="en-US" altLang="en-US" sz="4400" b="0" i="0" u="none" strike="noStrike" kern="1200" cap="none" spc="0" normalizeH="0" baseline="0" noProof="0">
              <a:ln>
                <a:noFill/>
              </a:ln>
              <a:solidFill>
                <a:srgbClr val="2F2B20"/>
              </a:solidFill>
              <a:effectLst/>
              <a:uLnTx/>
              <a:uFillTx/>
              <a:latin typeface="Arial" panose="020B0604020202020204" pitchFamily="34" charset="0"/>
              <a:ea typeface="+mn-ea"/>
              <a:cs typeface="+mn-cs"/>
            </a:endParaRPr>
          </a:p>
        </p:txBody>
      </p:sp>
      <p:sp>
        <p:nvSpPr>
          <p:cNvPr id="11" name="Title 3">
            <a:extLst>
              <a:ext uri="{FF2B5EF4-FFF2-40B4-BE49-F238E27FC236}">
                <a16:creationId xmlns:a16="http://schemas.microsoft.com/office/drawing/2014/main" id="{EB25C4AB-BFBC-4D88-9231-74BDA2FBAA29}"/>
              </a:ext>
            </a:extLst>
          </p:cNvPr>
          <p:cNvSpPr txBox="1">
            <a:spLocks/>
          </p:cNvSpPr>
          <p:nvPr/>
        </p:nvSpPr>
        <p:spPr>
          <a:xfrm>
            <a:off x="-296052" y="210568"/>
            <a:ext cx="12093045" cy="5492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15000"/>
              </a:lnSpc>
              <a:spcBef>
                <a:spcPct val="0"/>
              </a:spcBef>
              <a:spcAft>
                <a:spcPts val="1000"/>
              </a:spcAft>
              <a:buClrTx/>
              <a:buSzTx/>
              <a:buFontTx/>
              <a:buNone/>
              <a:tabLst>
                <a:tab pos="1257300" algn="l"/>
              </a:tabLst>
              <a:defRPr/>
            </a:pPr>
            <a:endParaRPr kumimoji="0" lang="en-GB" sz="5400" b="1" i="0" u="none" strike="noStrike" kern="1200" cap="none" spc="0" normalizeH="0" baseline="0" noProof="0">
              <a:ln>
                <a:noFill/>
              </a:ln>
              <a:solidFill>
                <a:srgbClr val="FFFFFF">
                  <a:lumMod val="95000"/>
                </a:srgbClr>
              </a:solidFill>
              <a:effectLst/>
              <a:uLnTx/>
              <a:uFillTx/>
              <a:latin typeface="Baguet Script" panose="00000500000000000000" pitchFamily="2"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15000"/>
              </a:lnSpc>
              <a:spcBef>
                <a:spcPct val="0"/>
              </a:spcBef>
              <a:spcAft>
                <a:spcPts val="1000"/>
              </a:spcAft>
              <a:buClrTx/>
              <a:buSzTx/>
              <a:buFontTx/>
              <a:buNone/>
              <a:tabLst>
                <a:tab pos="1257300" algn="l"/>
              </a:tabLst>
              <a:defRPr/>
            </a:pPr>
            <a:r>
              <a:rPr kumimoji="0" lang="en-GB" sz="5400" b="1" i="0" u="none" strike="noStrike" kern="1200" cap="none" spc="0" normalizeH="0" baseline="0" noProof="0">
                <a:ln>
                  <a:noFill/>
                </a:ln>
                <a:solidFill>
                  <a:srgbClr val="2F2B20"/>
                </a:solidFill>
                <a:effectLst/>
                <a:uLnTx/>
                <a:uFillTx/>
                <a:latin typeface="Baguet Script" panose="00000500000000000000" pitchFamily="2" charset="0"/>
                <a:ea typeface="Calibri" panose="020F0502020204030204" pitchFamily="34" charset="0"/>
                <a:cs typeface="Calibri" panose="020F0502020204030204" pitchFamily="34" charset="0"/>
              </a:rPr>
              <a:t>Attend to Achieve, Everyday Counts</a:t>
            </a:r>
            <a:endParaRPr kumimoji="0" lang="en-GB" sz="5400" b="0" i="0" u="none" strike="noStrike" kern="1200" cap="none" spc="0" normalizeH="0" baseline="0" noProof="0">
              <a:ln>
                <a:noFill/>
              </a:ln>
              <a:solidFill>
                <a:srgbClr val="2F2B2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56E306F5-0147-03C4-A259-BEB5BEEA582A}"/>
              </a:ext>
            </a:extLst>
          </p:cNvPr>
          <p:cNvGraphicFramePr>
            <a:graphicFrameLocks noGrp="1"/>
          </p:cNvGraphicFramePr>
          <p:nvPr>
            <p:extLst/>
          </p:nvPr>
        </p:nvGraphicFramePr>
        <p:xfrm>
          <a:off x="363712" y="2663086"/>
          <a:ext cx="10556094" cy="3191913"/>
        </p:xfrm>
        <a:graphic>
          <a:graphicData uri="http://schemas.openxmlformats.org/drawingml/2006/table">
            <a:tbl>
              <a:tblPr firstRow="1" firstCol="1" bandRow="1"/>
              <a:tblGrid>
                <a:gridCol w="4714510">
                  <a:extLst>
                    <a:ext uri="{9D8B030D-6E8A-4147-A177-3AD203B41FA5}">
                      <a16:colId xmlns:a16="http://schemas.microsoft.com/office/drawing/2014/main" val="1456353898"/>
                    </a:ext>
                  </a:extLst>
                </a:gridCol>
                <a:gridCol w="5841584">
                  <a:extLst>
                    <a:ext uri="{9D8B030D-6E8A-4147-A177-3AD203B41FA5}">
                      <a16:colId xmlns:a16="http://schemas.microsoft.com/office/drawing/2014/main" val="3510609851"/>
                    </a:ext>
                  </a:extLst>
                </a:gridCol>
              </a:tblGrid>
              <a:tr h="672182">
                <a:tc>
                  <a:txBody>
                    <a:bodyPr/>
                    <a:lstStyle/>
                    <a:p>
                      <a:pPr algn="ctr">
                        <a:lnSpc>
                          <a:spcPct val="115000"/>
                        </a:lnSpc>
                        <a:spcAft>
                          <a:spcPts val="1000"/>
                        </a:spcAft>
                        <a:tabLst>
                          <a:tab pos="1105535" algn="l"/>
                        </a:tabLst>
                      </a:pPr>
                      <a:r>
                        <a:rPr lang="en-GB" sz="2000" b="1">
                          <a:effectLst/>
                          <a:latin typeface="Calibri" panose="020F0502020204030204" pitchFamily="34" charset="0"/>
                          <a:ea typeface="Calibri" panose="020F0502020204030204" pitchFamily="34" charset="0"/>
                          <a:cs typeface="Calibri" panose="020F0502020204030204" pitchFamily="34" charset="0"/>
                        </a:rPr>
                        <a:t>Attendance Level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tabLst>
                          <a:tab pos="1105535" algn="l"/>
                        </a:tabLst>
                      </a:pPr>
                      <a:r>
                        <a:rPr lang="en-GB" sz="2000" b="1">
                          <a:effectLst/>
                          <a:latin typeface="Calibri" panose="020F0502020204030204" pitchFamily="34" charset="0"/>
                          <a:ea typeface="Calibri" panose="020F0502020204030204" pitchFamily="34" charset="0"/>
                          <a:cs typeface="Calibri" panose="020F0502020204030204" pitchFamily="34" charset="0"/>
                        </a:rPr>
                        <a:t>Judgement in terms of potential impact on reaching the school mission (Employable)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1718756"/>
                  </a:ext>
                </a:extLst>
              </a:tr>
              <a:tr h="387753">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Attendance at 96%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Excellent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3007310593"/>
                  </a:ext>
                </a:extLst>
              </a:tr>
              <a:tr h="672182">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91% - 95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Needs monitoring and improvement, 50 – 85 equivalent hours of education missed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006499196"/>
                  </a:ext>
                </a:extLst>
              </a:tr>
              <a:tr h="672182">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90 - 84%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15000"/>
                        </a:lnSpc>
                        <a:spcAft>
                          <a:spcPts val="1000"/>
                        </a:spcAft>
                        <a:tabLst>
                          <a:tab pos="1105535" algn="l"/>
                        </a:tabLst>
                      </a:pPr>
                      <a:r>
                        <a:rPr lang="en-GB"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Unacceptable, Cause for concern , 90 – 130 equivalent hours of education missed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682576939"/>
                  </a:ext>
                </a:extLst>
              </a:tr>
              <a:tr h="672182">
                <a:tc>
                  <a:txBody>
                    <a:bodyPr/>
                    <a:lstStyle/>
                    <a:p>
                      <a:pPr algn="ctr">
                        <a:lnSpc>
                          <a:spcPct val="115000"/>
                        </a:lnSpc>
                        <a:spcAft>
                          <a:spcPts val="1000"/>
                        </a:spcAft>
                        <a:tabLst>
                          <a:tab pos="1105535" algn="l"/>
                        </a:tabLst>
                      </a:pPr>
                      <a:r>
                        <a:rPr lang="en-GB" sz="2000" b="1">
                          <a:solidFill>
                            <a:srgbClr val="FFFFFF"/>
                          </a:solidFill>
                          <a:effectLst/>
                          <a:latin typeface="Calibri" panose="020F0502020204030204" pitchFamily="34" charset="0"/>
                          <a:ea typeface="Calibri" panose="020F0502020204030204" pitchFamily="34" charset="0"/>
                          <a:cs typeface="Calibri" panose="020F0502020204030204" pitchFamily="34" charset="0"/>
                        </a:rPr>
                        <a:t>85% and under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1000"/>
                        </a:spcAft>
                        <a:tabLst>
                          <a:tab pos="1105535" algn="l"/>
                        </a:tabLst>
                      </a:pPr>
                      <a:r>
                        <a:rPr lang="en-GB" sz="2000" b="1">
                          <a:solidFill>
                            <a:srgbClr val="FFFFFF"/>
                          </a:solidFill>
                          <a:effectLst/>
                          <a:latin typeface="Calibri" panose="020F0502020204030204" pitchFamily="34" charset="0"/>
                          <a:ea typeface="Calibri" panose="020F0502020204030204" pitchFamily="34" charset="0"/>
                          <a:cs typeface="Calibri" panose="020F0502020204030204" pitchFamily="34" charset="0"/>
                        </a:rPr>
                        <a:t>Major cause for concern – in excess of 140 hours of education missed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51078661"/>
                  </a:ext>
                </a:extLst>
              </a:tr>
            </a:tbl>
          </a:graphicData>
        </a:graphic>
      </p:graphicFrame>
    </p:spTree>
    <p:extLst>
      <p:ext uri="{BB962C8B-B14F-4D97-AF65-F5344CB8AC3E}">
        <p14:creationId xmlns:p14="http://schemas.microsoft.com/office/powerpoint/2010/main" val="14435489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err="1" smtClean="0"/>
              <a:t>Cymraeg</a:t>
            </a:r>
            <a:endParaRPr lang="en-GB" u="sng" dirty="0"/>
          </a:p>
        </p:txBody>
      </p:sp>
    </p:spTree>
    <p:extLst>
      <p:ext uri="{BB962C8B-B14F-4D97-AF65-F5344CB8AC3E}">
        <p14:creationId xmlns:p14="http://schemas.microsoft.com/office/powerpoint/2010/main" val="2672267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339831" y="166420"/>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dirty="0" err="1">
                <a:ln w="9525" cmpd="sng">
                  <a:solidFill>
                    <a:srgbClr val="00B050"/>
                  </a:solidFill>
                  <a:prstDash val="solid"/>
                </a:ln>
                <a:solidFill>
                  <a:srgbClr val="FF0000"/>
                </a:solidFill>
                <a:effectLst>
                  <a:glow rad="38100">
                    <a:schemeClr val="accent1">
                      <a:alpha val="40000"/>
                    </a:schemeClr>
                  </a:glow>
                </a:effectLst>
              </a:rPr>
              <a:t>Cymraeg</a:t>
            </a:r>
            <a:endParaRPr lang="en-US" sz="8000" b="1" spc="50" dirty="0">
              <a:ln w="9525" cmpd="sng">
                <a:solidFill>
                  <a:srgbClr val="00B050"/>
                </a:solidFill>
                <a:prstDash val="solid"/>
              </a:ln>
              <a:solidFill>
                <a:srgbClr val="FF0000"/>
              </a:solidFill>
              <a:effectLst>
                <a:glow rad="38100">
                  <a:schemeClr val="accent1">
                    <a:alpha val="40000"/>
                  </a:schemeClr>
                </a:glow>
              </a:effectLst>
            </a:endParaRPr>
          </a:p>
        </p:txBody>
      </p:sp>
      <p:graphicFrame>
        <p:nvGraphicFramePr>
          <p:cNvPr id="2" name="Table 1"/>
          <p:cNvGraphicFramePr>
            <a:graphicFrameLocks noGrp="1"/>
          </p:cNvGraphicFramePr>
          <p:nvPr/>
        </p:nvGraphicFramePr>
        <p:xfrm>
          <a:off x="585076" y="2056041"/>
          <a:ext cx="10658800" cy="4363096"/>
        </p:xfrm>
        <a:graphic>
          <a:graphicData uri="http://schemas.openxmlformats.org/drawingml/2006/table">
            <a:tbl>
              <a:tblPr firstRow="1" bandRow="1">
                <a:tableStyleId>{5C22544A-7EE6-4342-B048-85BDC9FD1C3A}</a:tableStyleId>
              </a:tblPr>
              <a:tblGrid>
                <a:gridCol w="2664700">
                  <a:extLst>
                    <a:ext uri="{9D8B030D-6E8A-4147-A177-3AD203B41FA5}">
                      <a16:colId xmlns:a16="http://schemas.microsoft.com/office/drawing/2014/main" val="2006814987"/>
                    </a:ext>
                  </a:extLst>
                </a:gridCol>
                <a:gridCol w="2664700">
                  <a:extLst>
                    <a:ext uri="{9D8B030D-6E8A-4147-A177-3AD203B41FA5}">
                      <a16:colId xmlns:a16="http://schemas.microsoft.com/office/drawing/2014/main" val="3268696704"/>
                    </a:ext>
                  </a:extLst>
                </a:gridCol>
                <a:gridCol w="2664700">
                  <a:extLst>
                    <a:ext uri="{9D8B030D-6E8A-4147-A177-3AD203B41FA5}">
                      <a16:colId xmlns:a16="http://schemas.microsoft.com/office/drawing/2014/main" val="1430687990"/>
                    </a:ext>
                  </a:extLst>
                </a:gridCol>
                <a:gridCol w="2664700">
                  <a:extLst>
                    <a:ext uri="{9D8B030D-6E8A-4147-A177-3AD203B41FA5}">
                      <a16:colId xmlns:a16="http://schemas.microsoft.com/office/drawing/2014/main" val="570106445"/>
                    </a:ext>
                  </a:extLst>
                </a:gridCol>
              </a:tblGrid>
              <a:tr h="705496">
                <a:tc>
                  <a:txBody>
                    <a:bodyPr/>
                    <a:lstStyle/>
                    <a:p>
                      <a:pPr algn="ctr"/>
                      <a:r>
                        <a:rPr lang="en-US" sz="3600" dirty="0"/>
                        <a:t>Unit 1</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2</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3</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4</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840270091"/>
                  </a:ext>
                </a:extLst>
              </a:tr>
              <a:tr h="2783328">
                <a:tc>
                  <a:txBody>
                    <a:bodyPr/>
                    <a:lstStyle/>
                    <a:p>
                      <a:r>
                        <a:rPr lang="en-US" b="1" baseline="0" err="1"/>
                        <a:t>Oracy</a:t>
                      </a:r>
                      <a:r>
                        <a:rPr lang="en-US" b="1" baseline="0"/>
                        <a:t> exam in pairs or groups</a:t>
                      </a:r>
                      <a:r>
                        <a:rPr lang="en-US" baseline="0"/>
                        <a:t/>
                      </a:r>
                      <a:br>
                        <a:rPr lang="en-US" baseline="0"/>
                      </a:br>
                      <a:r>
                        <a:rPr lang="en-US" baseline="0"/>
                        <a:t>(25% of GCSE)</a:t>
                      </a:r>
                    </a:p>
                    <a:p>
                      <a:endParaRPr lang="en-US" baseline="0"/>
                    </a:p>
                    <a:p>
                      <a:r>
                        <a:rPr lang="en-US" baseline="0"/>
                        <a:t>Pupils will be expected to watch a short video clip in Welsh, making comparisons with the content and continuing a discussion with their partner around the overarching theme of the clip.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1" baseline="0" err="1"/>
                        <a:t>Oracy</a:t>
                      </a:r>
                      <a:r>
                        <a:rPr lang="en-US" b="1" baseline="0"/>
                        <a:t> exam in pairs or groups</a:t>
                      </a:r>
                      <a:r>
                        <a:rPr lang="en-US" baseline="0"/>
                        <a:t/>
                      </a:r>
                      <a:br>
                        <a:rPr lang="en-US" baseline="0"/>
                      </a:br>
                      <a:r>
                        <a:rPr lang="en-US" baseline="0"/>
                        <a:t>(25% of GCSE)</a:t>
                      </a:r>
                    </a:p>
                    <a:p>
                      <a:endParaRPr lang="en-US" baseline="0"/>
                    </a:p>
                    <a:p>
                      <a:r>
                        <a:rPr lang="en-US" baseline="0"/>
                        <a:t>Pupils will be expected to make use of a visual stimulus (infographic) in Welsh, continuing a discussion with their partner around the overarching theme of the visual stimulus. </a:t>
                      </a:r>
                      <a:endParaRPr lang="en-GB"/>
                    </a:p>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ltLang="en-US" sz="1800" b="1"/>
                        <a:t>Reading exam -</a:t>
                      </a:r>
                      <a:r>
                        <a:rPr lang="en-GB" altLang="en-US" sz="1800" b="1" baseline="0"/>
                        <a:t> </a:t>
                      </a:r>
                      <a:r>
                        <a:rPr lang="en-GB" altLang="en-US" sz="1800" b="1"/>
                        <a:t>90 minutes </a:t>
                      </a:r>
                      <a:br>
                        <a:rPr lang="en-GB" altLang="en-US" sz="1800" b="1"/>
                      </a:br>
                      <a:r>
                        <a:rPr lang="en-GB" altLang="en-US" sz="1800"/>
                        <a:t>(25% of GCSE)</a:t>
                      </a:r>
                    </a:p>
                    <a:p>
                      <a:endParaRPr lang="en-GB" altLang="en-US" sz="1800"/>
                    </a:p>
                    <a:p>
                      <a:r>
                        <a:rPr lang="en-GB" altLang="en-US" sz="1800"/>
                        <a:t>This will be an official exam in the exam hall.</a:t>
                      </a:r>
                    </a:p>
                    <a:p>
                      <a:r>
                        <a:rPr lang="en-US" altLang="en-US" sz="1800"/>
                        <a:t>Students will complete a variety of reading exercises (although some extended writing tasks will also be involved)</a:t>
                      </a:r>
                    </a:p>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altLang="en-US" sz="1800" b="1" dirty="0"/>
                        <a:t>Writing exam – 90 minutes </a:t>
                      </a:r>
                      <a:br>
                        <a:rPr lang="en-US" altLang="en-US" sz="1800" b="1" dirty="0"/>
                      </a:br>
                      <a:r>
                        <a:rPr lang="en-US" altLang="en-US" sz="1800" b="0" dirty="0"/>
                        <a:t>(25% of GCSE)</a:t>
                      </a:r>
                      <a:r>
                        <a:rPr lang="en-US" altLang="en-US" sz="1800" b="1" dirty="0"/>
                        <a:t/>
                      </a:r>
                      <a:br>
                        <a:rPr lang="en-US" altLang="en-US" sz="1800" b="1" dirty="0"/>
                      </a:br>
                      <a:r>
                        <a:rPr lang="en-US" altLang="en-US" sz="1800" b="1" dirty="0"/>
                        <a:t> </a:t>
                      </a:r>
                    </a:p>
                    <a:p>
                      <a:r>
                        <a:rPr lang="en-GB" altLang="en-US" sz="1800" dirty="0"/>
                        <a:t>This will be an official exam in the exam hall.</a:t>
                      </a:r>
                    </a:p>
                    <a:p>
                      <a:r>
                        <a:rPr lang="en-US" altLang="en-US" sz="1800" dirty="0"/>
                        <a:t>Students will complete a variety of written exercises (although some reading will also be involved)</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624250"/>
                  </a:ext>
                </a:extLst>
              </a:tr>
            </a:tbl>
          </a:graphicData>
        </a:graphic>
      </p:graphicFrame>
      <p:sp>
        <p:nvSpPr>
          <p:cNvPr id="3" name="Rounded Rectangle 2"/>
          <p:cNvSpPr/>
          <p:nvPr/>
        </p:nvSpPr>
        <p:spPr>
          <a:xfrm>
            <a:off x="1061238" y="4080059"/>
            <a:ext cx="4542175" cy="21821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Some classes have already completed unit 1 in Y10, some have completed unit 2 in Y10.</a:t>
            </a:r>
          </a:p>
          <a:p>
            <a:pPr algn="ctr"/>
            <a:endParaRPr lang="en-US" dirty="0">
              <a:ea typeface="Calibri"/>
              <a:cs typeface="Calibri"/>
            </a:endParaRPr>
          </a:p>
          <a:p>
            <a:pPr algn="ctr"/>
            <a:r>
              <a:rPr lang="en-US" dirty="0">
                <a:ea typeface="Calibri"/>
                <a:cs typeface="Calibri"/>
              </a:rPr>
              <a:t>There is also an opportunity for students to </a:t>
            </a:r>
            <a:r>
              <a:rPr lang="en-US" dirty="0" err="1">
                <a:ea typeface="Calibri"/>
                <a:cs typeface="Calibri"/>
              </a:rPr>
              <a:t>resit</a:t>
            </a:r>
            <a:r>
              <a:rPr lang="en-US" dirty="0">
                <a:ea typeface="Calibri"/>
                <a:cs typeface="Calibri"/>
              </a:rPr>
              <a:t> the exam they have already completed to improve their grade.</a:t>
            </a:r>
          </a:p>
        </p:txBody>
      </p:sp>
    </p:spTree>
    <p:custDataLst>
      <p:tags r:id="rId1"/>
    </p:custDataLst>
    <p:extLst>
      <p:ext uri="{BB962C8B-B14F-4D97-AF65-F5344CB8AC3E}">
        <p14:creationId xmlns:p14="http://schemas.microsoft.com/office/powerpoint/2010/main" val="3344692317"/>
      </p:ext>
    </p:extLst>
  </p:cSld>
  <p:clrMapOvr>
    <a:masterClrMapping/>
  </p:clrMapOvr>
  <mc:AlternateContent xmlns:mc="http://schemas.openxmlformats.org/markup-compatibility/2006" xmlns:p14="http://schemas.microsoft.com/office/powerpoint/2010/main">
    <mc:Choice Requires="p14">
      <p:transition spd="slow" p14:dur="2000" advTm="63000"/>
    </mc:Choice>
    <mc:Fallback xmlns="">
      <p:transition spd="slow" advTm="6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240513" y="166420"/>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err="1">
                <a:ln w="9525" cmpd="sng">
                  <a:solidFill>
                    <a:srgbClr val="00B050"/>
                  </a:solidFill>
                  <a:prstDash val="solid"/>
                </a:ln>
                <a:solidFill>
                  <a:srgbClr val="FF0000"/>
                </a:solidFill>
                <a:effectLst>
                  <a:glow rad="38100">
                    <a:schemeClr val="accent1">
                      <a:alpha val="40000"/>
                    </a:schemeClr>
                  </a:glow>
                </a:effectLst>
              </a:rPr>
              <a:t>Cymraeg</a:t>
            </a:r>
            <a:endParaRPr lang="en-US" sz="8000" b="1" spc="50">
              <a:ln w="9525" cmpd="sng">
                <a:solidFill>
                  <a:srgbClr val="00B050"/>
                </a:solidFill>
                <a:prstDash val="solid"/>
              </a:ln>
              <a:solidFill>
                <a:srgbClr val="FF0000"/>
              </a:solidFill>
              <a:effectLst>
                <a:glow rad="38100">
                  <a:schemeClr val="accent1">
                    <a:alpha val="40000"/>
                  </a:schemeClr>
                </a:glow>
              </a:effectLst>
            </a:endParaRPr>
          </a:p>
        </p:txBody>
      </p:sp>
      <p:sp>
        <p:nvSpPr>
          <p:cNvPr id="8" name="Content Placeholder 2"/>
          <p:cNvSpPr txBox="1">
            <a:spLocks/>
          </p:cNvSpPr>
          <p:nvPr/>
        </p:nvSpPr>
        <p:spPr>
          <a:xfrm>
            <a:off x="656897" y="2116188"/>
            <a:ext cx="10709601" cy="463550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t>Exam dates Unit 1</a:t>
            </a:r>
            <a:endParaRPr lang="en-US" altLang="en-US" b="1" dirty="0">
              <a:ea typeface="Calibri"/>
              <a:cs typeface="Calibri"/>
            </a:endParaRPr>
          </a:p>
          <a:p>
            <a:r>
              <a:rPr lang="en-US" altLang="en-US" b="1" dirty="0">
                <a:ea typeface="Calibri"/>
                <a:cs typeface="Calibri"/>
              </a:rPr>
              <a:t>March 18/19/20 2025 </a:t>
            </a:r>
            <a:endParaRPr lang="en-US" altLang="en-US" b="1" dirty="0"/>
          </a:p>
          <a:p>
            <a:r>
              <a:rPr lang="en-GB" altLang="en-US" sz="2000" dirty="0"/>
              <a:t>Pupils will not know the topic they will be expected to discuss beforehand.</a:t>
            </a:r>
          </a:p>
          <a:p>
            <a:r>
              <a:rPr lang="en-GB" altLang="en-US" sz="2000" dirty="0"/>
              <a:t>Units 1 and 2 are worth 50 marks each and worth 25% of the GCSE.</a:t>
            </a:r>
          </a:p>
          <a:p>
            <a:r>
              <a:rPr lang="en-GB" altLang="en-US" sz="2000" dirty="0"/>
              <a:t>Your child will usually be examined by their class teacher.</a:t>
            </a:r>
          </a:p>
          <a:p>
            <a:endParaRPr lang="en-US" altLang="en-US" sz="2000" dirty="0"/>
          </a:p>
          <a:p>
            <a:r>
              <a:rPr lang="en-US" b="1" dirty="0">
                <a:ea typeface="Calibri"/>
                <a:cs typeface="Calibri"/>
              </a:rPr>
              <a:t>Exam dates Unit 2</a:t>
            </a:r>
            <a:endParaRPr lang="en-GB" dirty="0">
              <a:ea typeface="Calibri"/>
              <a:cs typeface="Calibri"/>
            </a:endParaRPr>
          </a:p>
          <a:p>
            <a:r>
              <a:rPr lang="en-US" b="1" dirty="0">
                <a:ea typeface="Calibri"/>
                <a:cs typeface="Calibri"/>
              </a:rPr>
              <a:t>March 25/26/27 2025</a:t>
            </a:r>
            <a:endParaRPr lang="en-US" dirty="0">
              <a:ea typeface="Calibri"/>
              <a:cs typeface="Calibri"/>
            </a:endParaRPr>
          </a:p>
          <a:p>
            <a:r>
              <a:rPr lang="en-GB" sz="2000" dirty="0">
                <a:ea typeface="Calibri"/>
                <a:cs typeface="Calibri"/>
              </a:rPr>
              <a:t>Pupils will not know the topic they will be expected to discuss beforehand.</a:t>
            </a:r>
            <a:endParaRPr lang="en-US" sz="2000" dirty="0">
              <a:ea typeface="Calibri"/>
              <a:cs typeface="Calibri"/>
            </a:endParaRPr>
          </a:p>
          <a:p>
            <a:r>
              <a:rPr lang="en-GB" sz="2000" dirty="0">
                <a:ea typeface="Calibri"/>
                <a:cs typeface="Calibri"/>
              </a:rPr>
              <a:t>Units 1 and 2 are worth 50 marks each and worth 25% of the GCSE.</a:t>
            </a:r>
            <a:endParaRPr lang="en-US" sz="2000" dirty="0">
              <a:ea typeface="Calibri"/>
              <a:cs typeface="Calibri"/>
            </a:endParaRPr>
          </a:p>
          <a:p>
            <a:r>
              <a:rPr lang="en-GB" sz="2000" dirty="0">
                <a:ea typeface="Calibri"/>
                <a:cs typeface="Calibri"/>
              </a:rPr>
              <a:t>Your child will usually be examined by their class teacher.</a:t>
            </a:r>
            <a:endParaRPr lang="en-US" sz="2000" dirty="0">
              <a:ea typeface="Calibri"/>
              <a:cs typeface="Calibri"/>
            </a:endParaRPr>
          </a:p>
          <a:p>
            <a:endParaRPr lang="en-US" sz="2000" dirty="0">
              <a:ea typeface="Calibri"/>
              <a:cs typeface="Calibri"/>
            </a:endParaRPr>
          </a:p>
          <a:p>
            <a:endParaRPr lang="en-US" altLang="en-US" sz="2000" dirty="0">
              <a:ea typeface="Calibri"/>
              <a:cs typeface="Calibri"/>
            </a:endParaRPr>
          </a:p>
          <a:p>
            <a:endParaRPr lang="en-US" altLang="en-US" b="1" dirty="0">
              <a:ea typeface="Calibri"/>
              <a:cs typeface="Calibri"/>
            </a:endParaRPr>
          </a:p>
        </p:txBody>
      </p:sp>
    </p:spTree>
    <p:custDataLst>
      <p:tags r:id="rId1"/>
    </p:custDataLst>
    <p:extLst>
      <p:ext uri="{BB962C8B-B14F-4D97-AF65-F5344CB8AC3E}">
        <p14:creationId xmlns:p14="http://schemas.microsoft.com/office/powerpoint/2010/main" val="3087627783"/>
      </p:ext>
    </p:extLst>
  </p:cSld>
  <p:clrMapOvr>
    <a:masterClrMapping/>
  </p:clrMapOvr>
  <mc:AlternateContent xmlns:mc="http://schemas.openxmlformats.org/markup-compatibility/2006" xmlns:p14="http://schemas.microsoft.com/office/powerpoint/2010/main">
    <mc:Choice Requires="p14">
      <p:transition spd="slow" p14:dur="2000" advTm="63000"/>
    </mc:Choice>
    <mc:Fallback xmlns="">
      <p:transition spd="slow" advTm="6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anim calcmode="lin" valueType="num">
                                      <p:cBhvr additive="base">
                                        <p:cTn id="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
                                            <p:txEl>
                                              <p:pRg st="4" end="4"/>
                                            </p:txEl>
                                          </p:spTgt>
                                        </p:tgtEl>
                                        <p:attrNameLst>
                                          <p:attrName>style.visibility</p:attrName>
                                        </p:attrNameLst>
                                      </p:cBhvr>
                                      <p:to>
                                        <p:strVal val="visible"/>
                                      </p:to>
                                    </p:set>
                                    <p:anim calcmode="lin" valueType="num">
                                      <p:cBhvr additive="base">
                                        <p:cTn id="12"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8">
                                            <p:txEl>
                                              <p:pRg st="6" end="6"/>
                                            </p:txEl>
                                          </p:spTgt>
                                        </p:tgtEl>
                                        <p:attrNameLst>
                                          <p:attrName>style.visibility</p:attrName>
                                        </p:attrNameLst>
                                      </p:cBhvr>
                                      <p:to>
                                        <p:strVal val="visible"/>
                                      </p:to>
                                    </p:set>
                                    <p:anim calcmode="lin" valueType="num">
                                      <p:cBhvr additive="base">
                                        <p:cTn id="17"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
                                            <p:txEl>
                                              <p:pRg st="7" end="7"/>
                                            </p:txEl>
                                          </p:spTgt>
                                        </p:tgtEl>
                                        <p:attrNameLst>
                                          <p:attrName>style.visibility</p:attrName>
                                        </p:attrNameLst>
                                      </p:cBhvr>
                                      <p:to>
                                        <p:strVal val="visible"/>
                                      </p:to>
                                    </p:set>
                                    <p:anim calcmode="lin" valueType="num">
                                      <p:cBhvr additive="base">
                                        <p:cTn id="22"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 calcmode="lin" valueType="num">
                                      <p:cBhvr additive="base">
                                        <p:cTn id="27"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8">
                                            <p:txEl>
                                              <p:pRg st="9" end="9"/>
                                            </p:txEl>
                                          </p:spTgt>
                                        </p:tgtEl>
                                        <p:attrNameLst>
                                          <p:attrName>style.visibility</p:attrName>
                                        </p:attrNameLst>
                                      </p:cBhvr>
                                      <p:to>
                                        <p:strVal val="visible"/>
                                      </p:to>
                                    </p:set>
                                    <p:anim calcmode="lin" valueType="num">
                                      <p:cBhvr additive="base">
                                        <p:cTn id="32"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 calcmode="lin" valueType="num">
                                      <p:cBhvr additive="base">
                                        <p:cTn id="37"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7591" y="1862470"/>
            <a:ext cx="10163504" cy="4635500"/>
          </a:xfrm>
        </p:spPr>
        <p:txBody>
          <a:bodyPr>
            <a:normAutofit/>
          </a:bodyPr>
          <a:lstStyle/>
          <a:p>
            <a:r>
              <a:rPr lang="en-GB" altLang="en-US" b="1" dirty="0"/>
              <a:t>What support is in place?</a:t>
            </a:r>
          </a:p>
          <a:p>
            <a:r>
              <a:rPr lang="en-GB" altLang="en-US" sz="1600" dirty="0"/>
              <a:t>During lessons, pupils will practise oracy skills usually in their working groups on a selection of topics practising responding to the video or placemat.</a:t>
            </a:r>
            <a:endParaRPr lang="en-GB" altLang="en-US" sz="1600" dirty="0">
              <a:cs typeface="Calibri"/>
            </a:endParaRPr>
          </a:p>
          <a:p>
            <a:r>
              <a:rPr lang="en-GB" altLang="en-US" sz="1600" dirty="0">
                <a:cs typeface="Calibri"/>
              </a:rPr>
              <a:t>Pupils will be given sentence structure tests / support tailored to target grade. </a:t>
            </a:r>
            <a:endParaRPr lang="en-GB" altLang="en-US" sz="1600" dirty="0"/>
          </a:p>
          <a:p>
            <a:r>
              <a:rPr lang="en-GB" altLang="en-US" sz="1600" dirty="0"/>
              <a:t>Pupils will complete assessments throughout the course in all skills and receive detailed feedback from their teacher on how to improve. </a:t>
            </a:r>
            <a:br>
              <a:rPr lang="en-GB" altLang="en-US" sz="1600" dirty="0"/>
            </a:br>
            <a:r>
              <a:rPr lang="en-GB" altLang="en-US" sz="1600" b="1" dirty="0">
                <a:ea typeface="Calibri"/>
                <a:cs typeface="Calibri"/>
              </a:rPr>
              <a:t>EXPECT LOTS OF LOW STAKE TESTING OF KEY VOCABULARY AND SENTENCE STRUCTURES </a:t>
            </a:r>
            <a:endParaRPr lang="en-GB" altLang="en-US" sz="1600" b="1" dirty="0">
              <a:cs typeface="Calibri"/>
            </a:endParaRPr>
          </a:p>
          <a:p>
            <a:r>
              <a:rPr lang="en-GB" altLang="en-US" sz="1600" dirty="0"/>
              <a:t>Teachers will upload support materials to Google Classroom where students can get in touch if they need any additional support or have any questions. </a:t>
            </a:r>
            <a:endParaRPr lang="en-GB" altLang="en-US" sz="1600" dirty="0">
              <a:cs typeface="Calibri"/>
            </a:endParaRPr>
          </a:p>
          <a:p>
            <a:r>
              <a:rPr lang="en-US" altLang="en-US" sz="1600" dirty="0"/>
              <a:t>All students should have signed into their Welsh Google Classroom which is populated by their class teacher. Additional resources including revision help and classroom support will be uploaded here. </a:t>
            </a:r>
            <a:endParaRPr lang="en-US" altLang="en-US" sz="1600" dirty="0">
              <a:cs typeface="Calibri"/>
            </a:endParaRPr>
          </a:p>
          <a:p>
            <a:r>
              <a:rPr lang="en-US" altLang="en-US" sz="1600" dirty="0"/>
              <a:t>Students can use the links below to access additional support including </a:t>
            </a:r>
            <a:r>
              <a:rPr lang="en-US" altLang="en-US" sz="1600" dirty="0" err="1"/>
              <a:t>helpmats</a:t>
            </a:r>
            <a:r>
              <a:rPr lang="en-US" altLang="en-US" sz="1600" dirty="0"/>
              <a:t> and past paper style questions to work on independently. Links will be added in GC. </a:t>
            </a:r>
            <a:endParaRPr lang="en-US" altLang="en-US" sz="1600" dirty="0">
              <a:cs typeface="Calibri"/>
            </a:endParaRPr>
          </a:p>
        </p:txBody>
      </p:sp>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288206" y="312563"/>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dirty="0" err="1">
                <a:ln w="9525" cmpd="sng">
                  <a:solidFill>
                    <a:srgbClr val="00B050"/>
                  </a:solidFill>
                  <a:prstDash val="solid"/>
                </a:ln>
                <a:solidFill>
                  <a:srgbClr val="FF0000"/>
                </a:solidFill>
                <a:effectLst>
                  <a:glow rad="38100">
                    <a:schemeClr val="accent1">
                      <a:alpha val="40000"/>
                    </a:schemeClr>
                  </a:glow>
                </a:effectLst>
              </a:rPr>
              <a:t>Cymraeg</a:t>
            </a:r>
            <a:endParaRPr lang="en-US" sz="8000" b="1" spc="50" dirty="0">
              <a:ln w="9525" cmpd="sng">
                <a:solidFill>
                  <a:srgbClr val="00B050"/>
                </a:solidFill>
                <a:prstDash val="solid"/>
              </a:ln>
              <a:solidFill>
                <a:srgbClr val="FF0000"/>
              </a:solidFill>
              <a:effectLst>
                <a:glow rad="38100">
                  <a:schemeClr val="accent1">
                    <a:alpha val="40000"/>
                  </a:schemeClr>
                </a:glow>
              </a:effectLst>
            </a:endParaRPr>
          </a:p>
        </p:txBody>
      </p:sp>
    </p:spTree>
    <p:custDataLst>
      <p:tags r:id="rId1"/>
    </p:custDataLst>
    <p:extLst>
      <p:ext uri="{BB962C8B-B14F-4D97-AF65-F5344CB8AC3E}">
        <p14:creationId xmlns:p14="http://schemas.microsoft.com/office/powerpoint/2010/main" val="118400809"/>
      </p:ext>
    </p:extLst>
  </p:cSld>
  <p:clrMapOvr>
    <a:masterClrMapping/>
  </p:clrMapOvr>
  <mc:AlternateContent xmlns:mc="http://schemas.openxmlformats.org/markup-compatibility/2006" xmlns:p14="http://schemas.microsoft.com/office/powerpoint/2010/main">
    <mc:Choice Requires="p14">
      <p:transition spd="slow" p14:dur="2000" advTm="90000"/>
    </mc:Choice>
    <mc:Fallback xmlns="">
      <p:transition spd="slow" advTm="9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4" fill="hold" nodeType="with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additive="base">
                                        <p:cTn id="2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ape&#10;&#10;Description automatically generated">
            <a:extLst>
              <a:ext uri="{FF2B5EF4-FFF2-40B4-BE49-F238E27FC236}">
                <a16:creationId xmlns:a16="http://schemas.microsoft.com/office/drawing/2014/main" id="{F8EE3769-E1F4-76B7-C35B-C63C005AFAAC}"/>
              </a:ext>
            </a:extLst>
          </p:cNvPr>
          <p:cNvPicPr>
            <a:picLocks noChangeAspect="1"/>
          </p:cNvPicPr>
          <p:nvPr/>
        </p:nvPicPr>
        <p:blipFill>
          <a:blip r:embed="rId2"/>
          <a:stretch>
            <a:fillRect/>
          </a:stretch>
        </p:blipFill>
        <p:spPr>
          <a:xfrm>
            <a:off x="367030" y="-629920"/>
            <a:ext cx="5019040" cy="5019040"/>
          </a:xfrm>
          <a:prstGeom prst="rect">
            <a:avLst/>
          </a:prstGeom>
        </p:spPr>
      </p:pic>
      <p:sp>
        <p:nvSpPr>
          <p:cNvPr id="5" name="TextBox 4">
            <a:extLst>
              <a:ext uri="{FF2B5EF4-FFF2-40B4-BE49-F238E27FC236}">
                <a16:creationId xmlns:a16="http://schemas.microsoft.com/office/drawing/2014/main" id="{9E1F843B-4969-9028-2B39-E73A836F662F}"/>
              </a:ext>
            </a:extLst>
          </p:cNvPr>
          <p:cNvSpPr txBox="1"/>
          <p:nvPr/>
        </p:nvSpPr>
        <p:spPr>
          <a:xfrm>
            <a:off x="4496815" y="4389120"/>
            <a:ext cx="397065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8000" b="1">
                <a:solidFill>
                  <a:schemeClr val="bg1"/>
                </a:solidFill>
                <a:cs typeface="Calibri"/>
              </a:rPr>
              <a:t>Padlet</a:t>
            </a:r>
          </a:p>
        </p:txBody>
      </p:sp>
      <p:sp>
        <p:nvSpPr>
          <p:cNvPr id="2" name="Rectangle 1">
            <a:extLst>
              <a:ext uri="{FF2B5EF4-FFF2-40B4-BE49-F238E27FC236}">
                <a16:creationId xmlns:a16="http://schemas.microsoft.com/office/drawing/2014/main" id="{290BE983-8C6A-5033-9CD6-A96B1BC01F61}"/>
              </a:ext>
            </a:extLst>
          </p:cNvPr>
          <p:cNvSpPr/>
          <p:nvPr/>
        </p:nvSpPr>
        <p:spPr>
          <a:xfrm>
            <a:off x="5519290" y="1252835"/>
            <a:ext cx="3953776" cy="1862048"/>
          </a:xfrm>
          <a:prstGeom prst="rect">
            <a:avLst/>
          </a:prstGeom>
          <a:noFill/>
        </p:spPr>
        <p:txBody>
          <a:bodyPr wrap="none" lIns="91440" tIns="45720" rIns="91440" bIns="45720">
            <a:spAutoFit/>
          </a:bodyPr>
          <a:lstStyle/>
          <a:p>
            <a:pPr algn="ctr"/>
            <a:r>
              <a:rPr lang="en-US" sz="11500" b="0" cap="none" spc="0">
                <a:ln w="0"/>
                <a:solidFill>
                  <a:schemeClr val="tx1"/>
                </a:solidFill>
                <a:effectLst>
                  <a:outerShdw blurRad="38100" dist="19050" dir="2700000" algn="tl" rotWithShape="0">
                    <a:schemeClr val="dk1">
                      <a:alpha val="40000"/>
                    </a:schemeClr>
                  </a:outerShdw>
                </a:effectLst>
              </a:rPr>
              <a:t>Padlet</a:t>
            </a:r>
          </a:p>
        </p:txBody>
      </p:sp>
      <p:graphicFrame>
        <p:nvGraphicFramePr>
          <p:cNvPr id="3" name="Table 2">
            <a:extLst>
              <a:ext uri="{FF2B5EF4-FFF2-40B4-BE49-F238E27FC236}">
                <a16:creationId xmlns:a16="http://schemas.microsoft.com/office/drawing/2014/main" id="{4D315D7A-F3FF-1362-D4A4-54C769A5BCB0}"/>
              </a:ext>
            </a:extLst>
          </p:cNvPr>
          <p:cNvGraphicFramePr>
            <a:graphicFrameLocks noGrp="1"/>
          </p:cNvGraphicFramePr>
          <p:nvPr/>
        </p:nvGraphicFramePr>
        <p:xfrm>
          <a:off x="337430" y="5262542"/>
          <a:ext cx="11544852" cy="1423358"/>
        </p:xfrm>
        <a:graphic>
          <a:graphicData uri="http://schemas.openxmlformats.org/drawingml/2006/table">
            <a:tbl>
              <a:tblPr firstRow="1" bandRow="1">
                <a:tableStyleId>{5C22544A-7EE6-4342-B048-85BDC9FD1C3A}</a:tableStyleId>
              </a:tblPr>
              <a:tblGrid>
                <a:gridCol w="2886213">
                  <a:extLst>
                    <a:ext uri="{9D8B030D-6E8A-4147-A177-3AD203B41FA5}">
                      <a16:colId xmlns:a16="http://schemas.microsoft.com/office/drawing/2014/main" val="2006814987"/>
                    </a:ext>
                  </a:extLst>
                </a:gridCol>
                <a:gridCol w="2886213">
                  <a:extLst>
                    <a:ext uri="{9D8B030D-6E8A-4147-A177-3AD203B41FA5}">
                      <a16:colId xmlns:a16="http://schemas.microsoft.com/office/drawing/2014/main" val="3268696704"/>
                    </a:ext>
                  </a:extLst>
                </a:gridCol>
                <a:gridCol w="2886213">
                  <a:extLst>
                    <a:ext uri="{9D8B030D-6E8A-4147-A177-3AD203B41FA5}">
                      <a16:colId xmlns:a16="http://schemas.microsoft.com/office/drawing/2014/main" val="1430687990"/>
                    </a:ext>
                  </a:extLst>
                </a:gridCol>
                <a:gridCol w="2886213">
                  <a:extLst>
                    <a:ext uri="{9D8B030D-6E8A-4147-A177-3AD203B41FA5}">
                      <a16:colId xmlns:a16="http://schemas.microsoft.com/office/drawing/2014/main" val="570106445"/>
                    </a:ext>
                  </a:extLst>
                </a:gridCol>
              </a:tblGrid>
              <a:tr h="585927">
                <a:tc>
                  <a:txBody>
                    <a:bodyPr/>
                    <a:lstStyle/>
                    <a:p>
                      <a:pPr algn="ctr"/>
                      <a:r>
                        <a:rPr lang="en-US" sz="2800"/>
                        <a:t>Unit 1</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a:t>Unit 2</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a:t>Unit 3</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a:t>Unit 4</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840270091"/>
                  </a:ext>
                </a:extLst>
              </a:tr>
              <a:tr h="837431">
                <a:tc>
                  <a:txBody>
                    <a:bodyPr/>
                    <a:lstStyle/>
                    <a:p>
                      <a:r>
                        <a:rPr lang="en-US" altLang="en-US" sz="1800">
                          <a:hlinkClick r:id="rId3"/>
                        </a:rPr>
                        <a:t>https://padlet.com/MissLewisCymraeg/5udm7poxigpg</a:t>
                      </a:r>
                      <a:r>
                        <a:rPr lang="en-US" altLang="en-US" sz="180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altLang="en-US" sz="1800">
                          <a:hlinkClick r:id="rId4"/>
                        </a:rPr>
                        <a:t>https://padlet.com/MissLewisCymraeg/a5c2mdm43rmg</a:t>
                      </a:r>
                      <a:r>
                        <a:rPr lang="en-US" altLang="en-US" sz="180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hlinkClick r:id="rId5"/>
                        </a:rPr>
                        <a:t>https://padlet.com/MissLewisCymraeg/p77jvxr0rlp6</a:t>
                      </a:r>
                      <a:r>
                        <a:rPr lang="en-GB"/>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hlinkClick r:id="rId6"/>
                        </a:rPr>
                        <a:t>https://padlet.com/MissLewisCymraeg/ot49amze89be</a:t>
                      </a:r>
                      <a:r>
                        <a:rPr lang="en-GB"/>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624250"/>
                  </a:ext>
                </a:extLst>
              </a:tr>
            </a:tbl>
          </a:graphicData>
        </a:graphic>
      </p:graphicFrame>
    </p:spTree>
    <p:extLst>
      <p:ext uri="{BB962C8B-B14F-4D97-AF65-F5344CB8AC3E}">
        <p14:creationId xmlns:p14="http://schemas.microsoft.com/office/powerpoint/2010/main" val="2537020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7765" y="4106807"/>
            <a:ext cx="8346759" cy="1325563"/>
          </a:xfrm>
        </p:spPr>
        <p:txBody>
          <a:bodyPr/>
          <a:lstStyle/>
          <a:p>
            <a:r>
              <a:rPr lang="en-US">
                <a:hlinkClick r:id="rId2"/>
              </a:rPr>
              <a:t>nicola.lewis@archbishopmg.co.uk</a:t>
            </a:r>
            <a:r>
              <a:rPr lang="en-US"/>
              <a:t> </a:t>
            </a:r>
            <a:endParaRPr lang="en-GB"/>
          </a:p>
        </p:txBody>
      </p:sp>
      <p:pic>
        <p:nvPicPr>
          <p:cNvPr id="1026" name="Picture 2" descr="See the source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21728" b="33520"/>
          <a:stretch/>
        </p:blipFill>
        <p:spPr bwMode="auto">
          <a:xfrm>
            <a:off x="1196099" y="462455"/>
            <a:ext cx="9753600" cy="291136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105868" y="5432370"/>
            <a:ext cx="5934061" cy="923330"/>
          </a:xfrm>
          <a:prstGeom prst="rect">
            <a:avLst/>
          </a:prstGeom>
          <a:noFill/>
        </p:spPr>
        <p:txBody>
          <a:bodyPr wrap="none" lIns="91440" tIns="45720" rIns="91440" bIns="45720">
            <a:spAutoFit/>
          </a:bodyPr>
          <a:lstStyle/>
          <a:p>
            <a:pPr algn="ctr"/>
            <a:r>
              <a:rPr lang="en-US" sz="5400" b="0" cap="none" spc="0" err="1">
                <a:ln w="0"/>
                <a:solidFill>
                  <a:schemeClr val="tx1"/>
                </a:solidFill>
                <a:effectLst>
                  <a:outerShdw blurRad="38100" dist="19050" dir="2700000" algn="tl" rotWithShape="0">
                    <a:schemeClr val="dk1">
                      <a:alpha val="40000"/>
                    </a:schemeClr>
                  </a:outerShdw>
                </a:effectLst>
              </a:rPr>
              <a:t>Diolch</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yn</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fawr</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iawn</a:t>
            </a:r>
            <a:r>
              <a:rPr lang="en-US" sz="5400" b="0" cap="none" spc="0">
                <a:ln w="0"/>
                <a:solidFill>
                  <a:schemeClr val="tx1"/>
                </a:solidFill>
                <a:effectLst>
                  <a:outerShdw blurRad="38100" dist="19050" dir="2700000" algn="tl" rotWithShape="0">
                    <a:schemeClr val="dk1">
                      <a:alpha val="40000"/>
                    </a:schemeClr>
                  </a:outerShdw>
                </a:effectLst>
              </a:rPr>
              <a:t>!</a:t>
            </a:r>
          </a:p>
        </p:txBody>
      </p:sp>
      <p:sp>
        <p:nvSpPr>
          <p:cNvPr id="7" name="TextBox 6"/>
          <p:cNvSpPr txBox="1"/>
          <p:nvPr/>
        </p:nvSpPr>
        <p:spPr>
          <a:xfrm>
            <a:off x="2647986" y="3737475"/>
            <a:ext cx="6849824" cy="369332"/>
          </a:xfrm>
          <a:prstGeom prst="rect">
            <a:avLst/>
          </a:prstGeom>
          <a:noFill/>
        </p:spPr>
        <p:txBody>
          <a:bodyPr wrap="none" rtlCol="0">
            <a:spAutoFit/>
          </a:bodyPr>
          <a:lstStyle/>
          <a:p>
            <a:r>
              <a:rPr lang="en-US"/>
              <a:t>Should you have any queries, please contact me on the address below</a:t>
            </a:r>
            <a:endParaRPr lang="en-GB"/>
          </a:p>
        </p:txBody>
      </p:sp>
    </p:spTree>
    <p:extLst>
      <p:ext uri="{BB962C8B-B14F-4D97-AF65-F5344CB8AC3E}">
        <p14:creationId xmlns:p14="http://schemas.microsoft.com/office/powerpoint/2010/main" val="2943142637"/>
      </p:ext>
    </p:extLst>
  </p:cSld>
  <p:clrMapOvr>
    <a:masterClrMapping/>
  </p:clrMapOvr>
  <mc:AlternateContent xmlns:mc="http://schemas.openxmlformats.org/markup-compatibility/2006" xmlns:p14="http://schemas.microsoft.com/office/powerpoint/2010/main">
    <mc:Choice Requires="p14">
      <p:transition spd="slow" p14:dur="2000" advTm="30000"/>
    </mc:Choice>
    <mc:Fallback xmlns="">
      <p:transition spd="slow" advTm="3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English</a:t>
            </a:r>
            <a:r>
              <a:rPr lang="en-GB" dirty="0" smtClean="0"/>
              <a:t> </a:t>
            </a:r>
            <a:endParaRPr lang="en-GB" dirty="0"/>
          </a:p>
        </p:txBody>
      </p:sp>
    </p:spTree>
    <p:extLst>
      <p:ext uri="{BB962C8B-B14F-4D97-AF65-F5344CB8AC3E}">
        <p14:creationId xmlns:p14="http://schemas.microsoft.com/office/powerpoint/2010/main" val="1317196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
          <p:cNvSpPr txBox="1">
            <a:spLocks noGrp="1"/>
          </p:cNvSpPr>
          <p:nvPr>
            <p:ph type="body" idx="1"/>
          </p:nvPr>
        </p:nvSpPr>
        <p:spPr>
          <a:xfrm>
            <a:off x="79131" y="967739"/>
            <a:ext cx="11360800" cy="53312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1 (20%) </a:t>
            </a:r>
            <a:r>
              <a:rPr lang="en-US" sz="2400" b="1" dirty="0" smtClean="0">
                <a:solidFill>
                  <a:srgbClr val="FF0000"/>
                </a:solidFill>
                <a:latin typeface="Calibri"/>
                <a:ea typeface="Calibri"/>
                <a:cs typeface="Calibri"/>
                <a:sym typeface="Calibri"/>
              </a:rPr>
              <a:t>- </a:t>
            </a:r>
            <a:r>
              <a:rPr lang="en-US" sz="2400" b="1" dirty="0" err="1" smtClean="0">
                <a:solidFill>
                  <a:srgbClr val="FF0000"/>
                </a:solidFill>
                <a:latin typeface="Calibri"/>
                <a:ea typeface="Calibri"/>
                <a:cs typeface="Calibri"/>
                <a:sym typeface="Calibri"/>
              </a:rPr>
              <a:t>Oracy</a:t>
            </a:r>
            <a:endParaRPr sz="2400" b="1" dirty="0">
              <a:solidFill>
                <a:srgbClr val="FF000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400" dirty="0">
                <a:solidFill>
                  <a:schemeClr val="dk1"/>
                </a:solidFill>
                <a:latin typeface="Calibri"/>
                <a:ea typeface="Calibri"/>
                <a:cs typeface="Calibri"/>
                <a:sym typeface="Calibri"/>
              </a:rPr>
              <a:t>Task 1 (10%): Individual </a:t>
            </a:r>
            <a:r>
              <a:rPr lang="en-US" sz="2400" dirty="0" smtClean="0">
                <a:solidFill>
                  <a:schemeClr val="dk1"/>
                </a:solidFill>
                <a:latin typeface="Calibri"/>
                <a:ea typeface="Calibri"/>
                <a:cs typeface="Calibri"/>
                <a:sym typeface="Calibri"/>
              </a:rPr>
              <a:t>Researched Presentation</a:t>
            </a:r>
            <a:r>
              <a:rPr lang="en-US" sz="2400" dirty="0">
                <a:solidFill>
                  <a:schemeClr val="dk1"/>
                </a:solidFill>
                <a:latin typeface="Calibri"/>
                <a:ea typeface="Calibri"/>
                <a:cs typeface="Calibri"/>
                <a:sym typeface="Calibri"/>
              </a:rPr>
              <a:t>. </a:t>
            </a:r>
            <a:endParaRPr lang="en-US" sz="2400" dirty="0" smtClean="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400" dirty="0" smtClean="0">
                <a:solidFill>
                  <a:schemeClr val="dk1"/>
                </a:solidFill>
                <a:latin typeface="Calibri"/>
                <a:ea typeface="Calibri"/>
                <a:cs typeface="Calibri"/>
                <a:sym typeface="Calibri"/>
              </a:rPr>
              <a:t> </a:t>
            </a:r>
            <a:r>
              <a:rPr lang="en-US" sz="1800" dirty="0" smtClean="0">
                <a:solidFill>
                  <a:srgbClr val="0070C0"/>
                </a:solidFill>
                <a:sym typeface="Calibri"/>
              </a:rPr>
              <a:t>Completed. </a:t>
            </a:r>
            <a:r>
              <a:rPr lang="en-US" sz="1800" dirty="0" smtClean="0">
                <a:solidFill>
                  <a:srgbClr val="0070C0"/>
                </a:solidFill>
              </a:rPr>
              <a:t>Marks will be shared the week beginning 14</a:t>
            </a:r>
            <a:r>
              <a:rPr lang="en-US" sz="1800" baseline="30000" dirty="0" smtClean="0">
                <a:solidFill>
                  <a:srgbClr val="0070C0"/>
                </a:solidFill>
              </a:rPr>
              <a:t>th</a:t>
            </a:r>
            <a:r>
              <a:rPr lang="en-US" sz="1800" dirty="0" smtClean="0">
                <a:solidFill>
                  <a:srgbClr val="0070C0"/>
                </a:solidFill>
              </a:rPr>
              <a:t> </a:t>
            </a:r>
            <a:r>
              <a:rPr lang="en-US" sz="2000" dirty="0" smtClean="0">
                <a:solidFill>
                  <a:srgbClr val="0070C0"/>
                </a:solidFill>
              </a:rPr>
              <a:t>October.</a:t>
            </a:r>
            <a:endParaRPr sz="2400" dirty="0">
              <a:solidFill>
                <a:srgbClr val="0070C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400" dirty="0">
                <a:solidFill>
                  <a:schemeClr val="dk1"/>
                </a:solidFill>
                <a:latin typeface="Calibri"/>
                <a:ea typeface="Calibri"/>
                <a:cs typeface="Calibri"/>
                <a:sym typeface="Calibri"/>
              </a:rPr>
              <a:t>Task 2 (10%): Group Discussion </a:t>
            </a:r>
            <a:r>
              <a:rPr lang="en-US" sz="1800" dirty="0" smtClean="0"/>
              <a:t>- </a:t>
            </a:r>
            <a:r>
              <a:rPr lang="en-US" sz="2000" dirty="0" smtClean="0">
                <a:solidFill>
                  <a:srgbClr val="0070C0"/>
                </a:solidFill>
              </a:rPr>
              <a:t>January 2025.</a:t>
            </a:r>
            <a:endParaRPr sz="1800" dirty="0">
              <a:solidFill>
                <a:srgbClr val="0070C0"/>
              </a:solidFill>
              <a:sym typeface="Calibri"/>
            </a:endParaRPr>
          </a:p>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2 (40%) - Description, Narration and </a:t>
            </a:r>
            <a:r>
              <a:rPr lang="en-US" sz="2400" b="1" dirty="0" smtClean="0">
                <a:solidFill>
                  <a:srgbClr val="FF0000"/>
                </a:solidFill>
                <a:latin typeface="Calibri"/>
                <a:ea typeface="Calibri"/>
                <a:cs typeface="Calibri"/>
                <a:sym typeface="Calibri"/>
              </a:rPr>
              <a:t>Exposition   </a:t>
            </a:r>
            <a:r>
              <a:rPr lang="en-US" sz="2000" b="1" dirty="0" smtClean="0">
                <a:solidFill>
                  <a:srgbClr val="0070C0"/>
                </a:solidFill>
                <a:latin typeface="Calibri"/>
                <a:ea typeface="Calibri"/>
                <a:cs typeface="Calibri"/>
                <a:sym typeface="Calibri"/>
              </a:rPr>
              <a:t>Exam – Friday 23</a:t>
            </a:r>
            <a:r>
              <a:rPr lang="en-US" sz="2000" b="1" baseline="30000" dirty="0" smtClean="0">
                <a:solidFill>
                  <a:srgbClr val="0070C0"/>
                </a:solidFill>
                <a:latin typeface="Calibri"/>
                <a:ea typeface="Calibri"/>
                <a:cs typeface="Calibri"/>
                <a:sym typeface="Calibri"/>
              </a:rPr>
              <a:t>rd</a:t>
            </a:r>
            <a:r>
              <a:rPr lang="en-US" sz="2000" b="1" dirty="0" smtClean="0">
                <a:solidFill>
                  <a:srgbClr val="0070C0"/>
                </a:solidFill>
                <a:latin typeface="Calibri"/>
                <a:ea typeface="Calibri"/>
                <a:cs typeface="Calibri"/>
                <a:sym typeface="Calibri"/>
              </a:rPr>
              <a:t> May ’25</a:t>
            </a:r>
            <a:endParaRPr sz="2133" dirty="0">
              <a:solidFill>
                <a:srgbClr val="0070C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A (20%): Reading - A series of questions relating to a range of texts.</a:t>
            </a:r>
            <a:endParaRPr sz="2000"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B (20%): Writing - One proofreading task. </a:t>
            </a:r>
            <a:endParaRPr dirty="0"/>
          </a:p>
          <a:p>
            <a:pPr marL="795847" lvl="0" indent="0" algn="l" rtl="0">
              <a:spcBef>
                <a:spcPts val="0"/>
              </a:spcBef>
              <a:spcAft>
                <a:spcPts val="0"/>
              </a:spcAft>
              <a:buClr>
                <a:schemeClr val="dk1"/>
              </a:buClr>
              <a:buSzPts val="1400"/>
              <a:buNone/>
            </a:pPr>
            <a:r>
              <a:rPr lang="en-US" sz="2000" dirty="0" smtClean="0">
                <a:solidFill>
                  <a:schemeClr val="dk1"/>
                </a:solidFill>
                <a:latin typeface="Calibri"/>
                <a:ea typeface="Calibri"/>
                <a:cs typeface="Calibri"/>
                <a:sym typeface="Calibri"/>
              </a:rPr>
              <a:t>                                               One </a:t>
            </a:r>
            <a:r>
              <a:rPr lang="en-US" sz="2000" dirty="0">
                <a:solidFill>
                  <a:schemeClr val="dk1"/>
                </a:solidFill>
                <a:latin typeface="Calibri"/>
                <a:ea typeface="Calibri"/>
                <a:cs typeface="Calibri"/>
                <a:sym typeface="Calibri"/>
              </a:rPr>
              <a:t>extended writing </a:t>
            </a:r>
            <a:r>
              <a:rPr lang="en-US" sz="2000" dirty="0" smtClean="0">
                <a:solidFill>
                  <a:schemeClr val="dk1"/>
                </a:solidFill>
                <a:latin typeface="Calibri"/>
                <a:ea typeface="Calibri"/>
                <a:cs typeface="Calibri"/>
                <a:sym typeface="Calibri"/>
              </a:rPr>
              <a:t>task. </a:t>
            </a:r>
            <a:endParaRPr sz="2000" dirty="0">
              <a:solidFill>
                <a:schemeClr val="dk1"/>
              </a:solidFill>
              <a:latin typeface="Calibri"/>
              <a:ea typeface="Calibri"/>
              <a:cs typeface="Calibri"/>
              <a:sym typeface="Calibri"/>
            </a:endParaRPr>
          </a:p>
          <a:p>
            <a:pPr marL="0" lvl="0" indent="0" algn="l" rtl="0">
              <a:spcBef>
                <a:spcPts val="0"/>
              </a:spcBef>
              <a:spcAft>
                <a:spcPts val="0"/>
              </a:spcAft>
              <a:buSzPts val="1800"/>
              <a:buNone/>
            </a:pPr>
            <a:endParaRPr sz="1867" dirty="0">
              <a:solidFill>
                <a:schemeClr val="dk1"/>
              </a:solidFill>
              <a:latin typeface="Calibri"/>
              <a:ea typeface="Calibri"/>
              <a:cs typeface="Calibri"/>
              <a:sym typeface="Calibri"/>
            </a:endParaRPr>
          </a:p>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3 (40%) - Persuasion, Argumentation and Instructional   </a:t>
            </a:r>
            <a:r>
              <a:rPr lang="en-US" sz="2000" b="1" dirty="0" smtClean="0">
                <a:solidFill>
                  <a:srgbClr val="0070C0"/>
                </a:solidFill>
                <a:latin typeface="Calibri"/>
                <a:ea typeface="Calibri"/>
                <a:cs typeface="Calibri"/>
                <a:sym typeface="Calibri"/>
              </a:rPr>
              <a:t>Exam – Friday 6</a:t>
            </a:r>
            <a:r>
              <a:rPr lang="en-US" sz="2000" b="1" baseline="30000" dirty="0" smtClean="0">
                <a:solidFill>
                  <a:srgbClr val="0070C0"/>
                </a:solidFill>
                <a:latin typeface="Calibri"/>
                <a:ea typeface="Calibri"/>
                <a:cs typeface="Calibri"/>
                <a:sym typeface="Calibri"/>
              </a:rPr>
              <a:t>th</a:t>
            </a:r>
            <a:r>
              <a:rPr lang="en-US" sz="2000" b="1" dirty="0" smtClean="0">
                <a:solidFill>
                  <a:srgbClr val="0070C0"/>
                </a:solidFill>
                <a:latin typeface="Calibri"/>
                <a:ea typeface="Calibri"/>
                <a:cs typeface="Calibri"/>
                <a:sym typeface="Calibri"/>
              </a:rPr>
              <a:t> June ‘25</a:t>
            </a:r>
            <a:endParaRPr sz="2000" b="1" dirty="0">
              <a:solidFill>
                <a:srgbClr val="0070C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A (20%): Reading - A series of questions relating to a range of texts.</a:t>
            </a:r>
            <a:endParaRPr sz="2000"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B (20%): Writing - One compulsory argumentation writing task and one compulsory persuasive writing task. e.g. </a:t>
            </a:r>
            <a:r>
              <a:rPr lang="en-US" sz="2000" dirty="0" smtClean="0">
                <a:solidFill>
                  <a:schemeClr val="dk1"/>
                </a:solidFill>
                <a:latin typeface="Calibri"/>
                <a:ea typeface="Calibri"/>
                <a:cs typeface="Calibri"/>
                <a:sym typeface="Calibri"/>
              </a:rPr>
              <a:t>letter/article/report/guide/review, </a:t>
            </a:r>
            <a:r>
              <a:rPr lang="en-US" sz="2000" dirty="0">
                <a:solidFill>
                  <a:schemeClr val="dk1"/>
                </a:solidFill>
                <a:latin typeface="Calibri"/>
                <a:ea typeface="Calibri"/>
                <a:cs typeface="Calibri"/>
                <a:sym typeface="Calibri"/>
              </a:rPr>
              <a:t>etc.</a:t>
            </a:r>
            <a:endParaRPr dirty="0"/>
          </a:p>
          <a:p>
            <a:pPr marL="1219170" lvl="0" indent="-334423" algn="l" rtl="0">
              <a:spcBef>
                <a:spcPts val="0"/>
              </a:spcBef>
              <a:spcAft>
                <a:spcPts val="0"/>
              </a:spcAft>
              <a:buClr>
                <a:schemeClr val="dk1"/>
              </a:buClr>
              <a:buSzPts val="1400"/>
              <a:buFont typeface="Avenir"/>
              <a:buNone/>
            </a:pPr>
            <a:endParaRPr sz="1867"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endParaRPr sz="1867" dirty="0">
              <a:solidFill>
                <a:schemeClr val="dk1"/>
              </a:solidFill>
              <a:latin typeface="Calibri"/>
              <a:ea typeface="Calibri"/>
              <a:cs typeface="Calibri"/>
              <a:sym typeface="Calibri"/>
            </a:endParaRPr>
          </a:p>
        </p:txBody>
      </p:sp>
      <p:sp>
        <p:nvSpPr>
          <p:cNvPr id="100" name="Google Shape;100;p1"/>
          <p:cNvSpPr txBox="1">
            <a:spLocks noGrp="1"/>
          </p:cNvSpPr>
          <p:nvPr>
            <p:ph type="title"/>
          </p:nvPr>
        </p:nvSpPr>
        <p:spPr>
          <a:xfrm>
            <a:off x="-15433" y="-10812"/>
            <a:ext cx="12190795" cy="802000"/>
          </a:xfrm>
          <a:prstGeom prst="rect">
            <a:avLst/>
          </a:pr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Clr>
                <a:srgbClr val="FFFFFF"/>
              </a:buClr>
              <a:buSzPts val="2800"/>
              <a:buFont typeface="Calibri"/>
              <a:buNone/>
            </a:pPr>
            <a:r>
              <a:rPr lang="en-US" dirty="0">
                <a:solidFill>
                  <a:srgbClr val="FFFFFF"/>
                </a:solidFill>
                <a:latin typeface="Calibri"/>
                <a:ea typeface="Calibri"/>
                <a:cs typeface="Calibri"/>
                <a:sym typeface="Calibri"/>
              </a:rPr>
              <a:t>GCSE English </a:t>
            </a:r>
            <a:r>
              <a:rPr lang="en-US" b="1" dirty="0">
                <a:solidFill>
                  <a:srgbClr val="FFFFFF"/>
                </a:solidFill>
                <a:latin typeface="Calibri"/>
                <a:ea typeface="Calibri"/>
                <a:cs typeface="Calibri"/>
                <a:sym typeface="Calibri"/>
              </a:rPr>
              <a:t>Language</a:t>
            </a:r>
            <a:r>
              <a:rPr lang="en-US" dirty="0">
                <a:solidFill>
                  <a:srgbClr val="FFFFFF"/>
                </a:solidFill>
                <a:latin typeface="Calibri"/>
                <a:ea typeface="Calibri"/>
                <a:cs typeface="Calibri"/>
                <a:sym typeface="Calibri"/>
              </a:rPr>
              <a:t> Course Outline</a:t>
            </a:r>
            <a:endParaRPr sz="3733" dirty="0">
              <a:solidFill>
                <a:srgbClr val="FFFFFF"/>
              </a:solidFill>
              <a:latin typeface="Calibri"/>
              <a:ea typeface="Calibri"/>
              <a:cs typeface="Calibri"/>
              <a:sym typeface="Calibri"/>
            </a:endParaRPr>
          </a:p>
        </p:txBody>
      </p:sp>
      <p:pic>
        <p:nvPicPr>
          <p:cNvPr id="101" name="Google Shape;101;p1"/>
          <p:cNvPicPr preferRelativeResize="0"/>
          <p:nvPr/>
        </p:nvPicPr>
        <p:blipFill rotWithShape="1">
          <a:blip r:embed="rId3">
            <a:alphaModFix/>
          </a:blip>
          <a:srcRect/>
          <a:stretch/>
        </p:blipFill>
        <p:spPr>
          <a:xfrm>
            <a:off x="9616512" y="924209"/>
            <a:ext cx="2575487" cy="1600200"/>
          </a:xfrm>
          <a:prstGeom prst="rect">
            <a:avLst/>
          </a:prstGeom>
          <a:noFill/>
          <a:ln>
            <a:noFill/>
          </a:ln>
        </p:spPr>
      </p:pic>
      <p:pic>
        <p:nvPicPr>
          <p:cNvPr id="103" name="Google Shape;103;p1" descr="10 ways to get a solid night's sleep - spunout"/>
          <p:cNvPicPr preferRelativeResize="0"/>
          <p:nvPr/>
        </p:nvPicPr>
        <p:blipFill rotWithShape="1">
          <a:blip r:embed="rId4">
            <a:alphaModFix/>
          </a:blip>
          <a:srcRect/>
          <a:stretch/>
        </p:blipFill>
        <p:spPr>
          <a:xfrm>
            <a:off x="7701866" y="5528619"/>
            <a:ext cx="2287085" cy="1364090"/>
          </a:xfrm>
          <a:prstGeom prst="rect">
            <a:avLst/>
          </a:prstGeom>
          <a:noFill/>
          <a:ln>
            <a:noFill/>
          </a:ln>
        </p:spPr>
      </p:pic>
      <p:pic>
        <p:nvPicPr>
          <p:cNvPr id="105" name="Google Shape;105;p1" descr="Robots will destroy our jobs – and we're not ready for it | Technology |  The Guardian"/>
          <p:cNvPicPr preferRelativeResize="0"/>
          <p:nvPr/>
        </p:nvPicPr>
        <p:blipFill rotWithShape="1">
          <a:blip r:embed="rId5">
            <a:alphaModFix/>
          </a:blip>
          <a:srcRect/>
          <a:stretch/>
        </p:blipFill>
        <p:spPr>
          <a:xfrm>
            <a:off x="2409584" y="5528618"/>
            <a:ext cx="2466975" cy="1347872"/>
          </a:xfrm>
          <a:prstGeom prst="rect">
            <a:avLst/>
          </a:prstGeom>
          <a:noFill/>
          <a:ln>
            <a:noFill/>
          </a:ln>
        </p:spPr>
      </p:pic>
      <p:pic>
        <p:nvPicPr>
          <p:cNvPr id="107" name="Google Shape;107;p1" descr="7 Types of Swimmers You'll Find Throughout Your Swimming Journey"/>
          <p:cNvPicPr preferRelativeResize="0"/>
          <p:nvPr/>
        </p:nvPicPr>
        <p:blipFill rotWithShape="1">
          <a:blip r:embed="rId6">
            <a:alphaModFix/>
          </a:blip>
          <a:srcRect/>
          <a:stretch/>
        </p:blipFill>
        <p:spPr>
          <a:xfrm>
            <a:off x="10004383" y="5528618"/>
            <a:ext cx="2186412" cy="1347872"/>
          </a:xfrm>
          <a:prstGeom prst="rect">
            <a:avLst/>
          </a:prstGeom>
          <a:noFill/>
          <a:ln>
            <a:noFill/>
          </a:ln>
        </p:spPr>
      </p:pic>
      <p:sp>
        <p:nvSpPr>
          <p:cNvPr id="108" name="Google Shape;108;p1"/>
          <p:cNvSpPr txBox="1"/>
          <p:nvPr/>
        </p:nvSpPr>
        <p:spPr>
          <a:xfrm>
            <a:off x="9616513" y="462987"/>
            <a:ext cx="2120216" cy="937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 name="Picture 3"/>
          <p:cNvPicPr>
            <a:picLocks noChangeAspect="1"/>
          </p:cNvPicPr>
          <p:nvPr/>
        </p:nvPicPr>
        <p:blipFill>
          <a:blip r:embed="rId7"/>
          <a:stretch>
            <a:fillRect/>
          </a:stretch>
        </p:blipFill>
        <p:spPr>
          <a:xfrm>
            <a:off x="-15433" y="5528618"/>
            <a:ext cx="2466975" cy="1329381"/>
          </a:xfrm>
          <a:prstGeom prst="rect">
            <a:avLst/>
          </a:prstGeom>
        </p:spPr>
      </p:pic>
      <p:pic>
        <p:nvPicPr>
          <p:cNvPr id="5" name="Picture 4"/>
          <p:cNvPicPr>
            <a:picLocks noChangeAspect="1"/>
          </p:cNvPicPr>
          <p:nvPr/>
        </p:nvPicPr>
        <p:blipFill>
          <a:blip r:embed="rId8"/>
          <a:stretch>
            <a:fillRect/>
          </a:stretch>
        </p:blipFill>
        <p:spPr>
          <a:xfrm>
            <a:off x="4891991" y="5528618"/>
            <a:ext cx="2952750" cy="1329382"/>
          </a:xfrm>
          <a:prstGeom prst="rect">
            <a:avLst/>
          </a:prstGeom>
        </p:spPr>
      </p:pic>
    </p:spTree>
    <p:extLst>
      <p:ext uri="{BB962C8B-B14F-4D97-AF65-F5344CB8AC3E}">
        <p14:creationId xmlns:p14="http://schemas.microsoft.com/office/powerpoint/2010/main" val="3217549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txBox="1">
            <a:spLocks noGrp="1"/>
          </p:cNvSpPr>
          <p:nvPr>
            <p:ph type="body" idx="1"/>
          </p:nvPr>
        </p:nvSpPr>
        <p:spPr>
          <a:xfrm>
            <a:off x="0" y="753039"/>
            <a:ext cx="11694175" cy="50376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None/>
            </a:pPr>
            <a:r>
              <a:rPr lang="en-US" sz="2000" b="1" dirty="0">
                <a:solidFill>
                  <a:schemeClr val="tx1"/>
                </a:solidFill>
                <a:latin typeface="Avenir"/>
                <a:ea typeface="Avenir"/>
                <a:cs typeface="Avenir"/>
                <a:sym typeface="Avenir"/>
              </a:rPr>
              <a:t>Unit 1 (35%):  Other Cultures Prose &amp; Unseen Poetry    </a:t>
            </a:r>
            <a:r>
              <a:rPr lang="en-US" sz="2000" b="1" dirty="0" smtClean="0">
                <a:solidFill>
                  <a:schemeClr val="tx1"/>
                </a:solidFill>
                <a:latin typeface="Avenir"/>
                <a:ea typeface="Avenir"/>
                <a:cs typeface="Avenir"/>
                <a:sym typeface="Avenir"/>
              </a:rPr>
              <a:t>- completed. </a:t>
            </a:r>
          </a:p>
          <a:p>
            <a:pPr marL="0" lvl="0" indent="0" algn="l" rtl="0">
              <a:spcBef>
                <a:spcPts val="0"/>
              </a:spcBef>
              <a:spcAft>
                <a:spcPts val="0"/>
              </a:spcAft>
              <a:buClr>
                <a:schemeClr val="dk1"/>
              </a:buClr>
              <a:buSzPts val="1100"/>
              <a:buNone/>
            </a:pPr>
            <a:endParaRPr sz="2100" dirty="0">
              <a:solidFill>
                <a:schemeClr val="dk1"/>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b="1" dirty="0">
                <a:solidFill>
                  <a:srgbClr val="FF0000"/>
                </a:solidFill>
                <a:latin typeface="Avenir"/>
                <a:ea typeface="Avenir"/>
                <a:cs typeface="Avenir"/>
                <a:sym typeface="Avenir"/>
              </a:rPr>
              <a:t>Unit 2 (40%): </a:t>
            </a:r>
            <a:r>
              <a:rPr lang="en-US" sz="2400" b="1" dirty="0">
                <a:solidFill>
                  <a:srgbClr val="FF0000"/>
                </a:solidFill>
                <a:latin typeface="Avenir"/>
                <a:ea typeface="Avenir"/>
                <a:cs typeface="Avenir"/>
                <a:sym typeface="Avenir"/>
              </a:rPr>
              <a:t>Prose and </a:t>
            </a:r>
            <a:r>
              <a:rPr lang="en-US" sz="2400" b="1" dirty="0" smtClean="0">
                <a:solidFill>
                  <a:srgbClr val="FF0000"/>
                </a:solidFill>
                <a:latin typeface="Avenir"/>
                <a:ea typeface="Avenir"/>
                <a:cs typeface="Avenir"/>
                <a:sym typeface="Avenir"/>
              </a:rPr>
              <a:t>Drama   </a:t>
            </a:r>
            <a:r>
              <a:rPr lang="en-US" sz="2000" b="1" dirty="0" smtClean="0">
                <a:solidFill>
                  <a:srgbClr val="0070C0"/>
                </a:solidFill>
                <a:latin typeface="Avenir"/>
                <a:ea typeface="Avenir"/>
                <a:cs typeface="Avenir"/>
                <a:sym typeface="Avenir"/>
              </a:rPr>
              <a:t>Exam Tuesday 20</a:t>
            </a:r>
            <a:r>
              <a:rPr lang="en-US" sz="2000" b="1" baseline="30000" dirty="0" smtClean="0">
                <a:solidFill>
                  <a:srgbClr val="0070C0"/>
                </a:solidFill>
                <a:latin typeface="Avenir"/>
                <a:ea typeface="Avenir"/>
                <a:cs typeface="Avenir"/>
                <a:sym typeface="Avenir"/>
              </a:rPr>
              <a:t>th</a:t>
            </a:r>
            <a:r>
              <a:rPr lang="en-US" sz="2000" b="1" dirty="0" smtClean="0">
                <a:solidFill>
                  <a:srgbClr val="0070C0"/>
                </a:solidFill>
                <a:latin typeface="Avenir"/>
                <a:ea typeface="Avenir"/>
                <a:cs typeface="Avenir"/>
                <a:sym typeface="Avenir"/>
              </a:rPr>
              <a:t> May ‘25</a:t>
            </a:r>
            <a:endParaRPr sz="2000" b="1" dirty="0">
              <a:solidFill>
                <a:srgbClr val="0070C0"/>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A 2 hour exam split into two sections, one on </a:t>
            </a:r>
            <a:r>
              <a:rPr lang="en-US" sz="2100" b="1" i="1" dirty="0">
                <a:solidFill>
                  <a:schemeClr val="dk1"/>
                </a:solidFill>
                <a:latin typeface="Avenir"/>
                <a:ea typeface="Avenir"/>
                <a:cs typeface="Avenir"/>
                <a:sym typeface="Avenir"/>
              </a:rPr>
              <a:t>An Inspector </a:t>
            </a:r>
            <a:r>
              <a:rPr lang="en-US" sz="2100" b="1" i="1" dirty="0" smtClean="0">
                <a:solidFill>
                  <a:schemeClr val="dk1"/>
                </a:solidFill>
                <a:latin typeface="Avenir"/>
                <a:ea typeface="Avenir"/>
                <a:cs typeface="Avenir"/>
                <a:sym typeface="Avenir"/>
              </a:rPr>
              <a:t>Calls (play &amp; context) </a:t>
            </a:r>
            <a:r>
              <a:rPr lang="en-US" sz="2100" b="1" dirty="0">
                <a:solidFill>
                  <a:schemeClr val="dk1"/>
                </a:solidFill>
                <a:latin typeface="Avenir"/>
                <a:ea typeface="Avenir"/>
                <a:cs typeface="Avenir"/>
                <a:sym typeface="Avenir"/>
              </a:rPr>
              <a:t>and the other on </a:t>
            </a:r>
            <a:r>
              <a:rPr lang="en-US" sz="2100" b="1" i="1" dirty="0" smtClean="0">
                <a:solidFill>
                  <a:schemeClr val="dk1"/>
                </a:solidFill>
                <a:latin typeface="Avenir"/>
                <a:ea typeface="Avenir"/>
                <a:cs typeface="Avenir"/>
                <a:sym typeface="Avenir"/>
              </a:rPr>
              <a:t>Heroes</a:t>
            </a:r>
            <a:r>
              <a:rPr lang="en-US" sz="2100" dirty="0">
                <a:latin typeface="Avenir"/>
                <a:ea typeface="Avenir"/>
                <a:cs typeface="Avenir"/>
                <a:sym typeface="Avenir"/>
              </a:rPr>
              <a:t>;</a:t>
            </a:r>
            <a:endParaRPr lang="en-US" sz="2100" dirty="0" smtClean="0">
              <a:solidFill>
                <a:schemeClr val="dk1"/>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sz="2100" dirty="0" smtClean="0">
                <a:solidFill>
                  <a:schemeClr val="dk1"/>
                </a:solidFill>
                <a:latin typeface="Avenir"/>
                <a:ea typeface="Avenir"/>
                <a:cs typeface="Avenir"/>
                <a:sym typeface="Avenir"/>
              </a:rPr>
              <a:t> </a:t>
            </a:r>
            <a:r>
              <a:rPr lang="en-US" sz="2100" b="1" dirty="0">
                <a:solidFill>
                  <a:schemeClr val="dk1"/>
                </a:solidFill>
                <a:latin typeface="Avenir"/>
                <a:ea typeface="Avenir"/>
                <a:cs typeface="Avenir"/>
                <a:sym typeface="Avenir"/>
              </a:rPr>
              <a:t>OR</a:t>
            </a:r>
            <a:endParaRPr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 </a:t>
            </a:r>
            <a:r>
              <a:rPr lang="en-US" sz="2100" b="1" i="1" dirty="0">
                <a:solidFill>
                  <a:schemeClr val="dk1"/>
                </a:solidFill>
                <a:latin typeface="Avenir"/>
                <a:ea typeface="Avenir"/>
                <a:cs typeface="Avenir"/>
                <a:sym typeface="Avenir"/>
              </a:rPr>
              <a:t>A View from the Bridge </a:t>
            </a:r>
            <a:r>
              <a:rPr lang="en-US" sz="2100" b="1" dirty="0">
                <a:solidFill>
                  <a:schemeClr val="dk1"/>
                </a:solidFill>
                <a:latin typeface="Avenir"/>
                <a:ea typeface="Avenir"/>
                <a:cs typeface="Avenir"/>
                <a:sym typeface="Avenir"/>
              </a:rPr>
              <a:t>and </a:t>
            </a:r>
            <a:r>
              <a:rPr lang="en-US" sz="2100" b="1" i="1" dirty="0">
                <a:solidFill>
                  <a:schemeClr val="dk1"/>
                </a:solidFill>
                <a:latin typeface="Avenir"/>
                <a:ea typeface="Avenir"/>
                <a:cs typeface="Avenir"/>
                <a:sym typeface="Avenir"/>
              </a:rPr>
              <a:t>Lord of the </a:t>
            </a:r>
            <a:r>
              <a:rPr lang="en-US" sz="2100" b="1" i="1" dirty="0" smtClean="0">
                <a:solidFill>
                  <a:schemeClr val="dk1"/>
                </a:solidFill>
                <a:latin typeface="Avenir"/>
                <a:ea typeface="Avenir"/>
                <a:cs typeface="Avenir"/>
                <a:sym typeface="Avenir"/>
              </a:rPr>
              <a:t>Flies (context)</a:t>
            </a:r>
            <a:r>
              <a:rPr lang="en-US" sz="2100" b="1" dirty="0" smtClean="0">
                <a:solidFill>
                  <a:schemeClr val="dk1"/>
                </a:solidFill>
                <a:latin typeface="Avenir"/>
                <a:ea typeface="Avenir"/>
                <a:cs typeface="Avenir"/>
                <a:sym typeface="Avenir"/>
              </a:rPr>
              <a:t>.    </a:t>
            </a:r>
          </a:p>
          <a:p>
            <a:pPr marL="0" lvl="0" indent="0" algn="l" rtl="0">
              <a:spcBef>
                <a:spcPts val="0"/>
              </a:spcBef>
              <a:spcAft>
                <a:spcPts val="0"/>
              </a:spcAft>
              <a:buClr>
                <a:schemeClr val="dk1"/>
              </a:buClr>
              <a:buSzPts val="1100"/>
              <a:buNone/>
            </a:pPr>
            <a:endParaRPr sz="2100" dirty="0">
              <a:solidFill>
                <a:schemeClr val="dk1"/>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sz="2400" b="1" dirty="0">
                <a:solidFill>
                  <a:srgbClr val="FF0000"/>
                </a:solidFill>
                <a:latin typeface="Avenir"/>
                <a:ea typeface="Avenir"/>
                <a:cs typeface="Avenir"/>
                <a:sym typeface="Avenir"/>
              </a:rPr>
              <a:t>Unit 3 (25%): 2 NEA Tasks </a:t>
            </a:r>
            <a:endParaRPr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 (12.5%): </a:t>
            </a:r>
            <a:r>
              <a:rPr lang="en-US" sz="2100" b="1" i="1" dirty="0">
                <a:solidFill>
                  <a:schemeClr val="dk1"/>
                </a:solidFill>
                <a:latin typeface="Avenir"/>
                <a:ea typeface="Avenir"/>
                <a:cs typeface="Avenir"/>
                <a:sym typeface="Avenir"/>
              </a:rPr>
              <a:t>Shakespeare</a:t>
            </a:r>
            <a:r>
              <a:rPr lang="en-US" sz="2100" dirty="0">
                <a:solidFill>
                  <a:schemeClr val="dk1"/>
                </a:solidFill>
                <a:latin typeface="Avenir"/>
                <a:ea typeface="Avenir"/>
                <a:cs typeface="Avenir"/>
                <a:sym typeface="Avenir"/>
              </a:rPr>
              <a:t> - analysis of set </a:t>
            </a:r>
            <a:r>
              <a:rPr lang="en-US" sz="2100" dirty="0" smtClean="0">
                <a:solidFill>
                  <a:schemeClr val="dk1"/>
                </a:solidFill>
                <a:latin typeface="Avenir"/>
                <a:ea typeface="Avenir"/>
                <a:cs typeface="Avenir"/>
                <a:sym typeface="Avenir"/>
              </a:rPr>
              <a:t>theme. </a:t>
            </a:r>
          </a:p>
          <a:p>
            <a:pPr marL="0" lvl="0" indent="0" algn="l" rtl="0">
              <a:spcBef>
                <a:spcPts val="0"/>
              </a:spcBef>
              <a:spcAft>
                <a:spcPts val="0"/>
              </a:spcAft>
              <a:buClr>
                <a:schemeClr val="dk1"/>
              </a:buClr>
              <a:buSzPts val="1100"/>
              <a:buNone/>
            </a:pPr>
            <a:r>
              <a:rPr lang="en-US" sz="2100" dirty="0" smtClean="0">
                <a:solidFill>
                  <a:schemeClr val="dk1"/>
                </a:solidFill>
                <a:latin typeface="Avenir"/>
                <a:ea typeface="Avenir"/>
                <a:cs typeface="Avenir"/>
                <a:sym typeface="Avenir"/>
              </a:rPr>
              <a:t>(</a:t>
            </a:r>
            <a:r>
              <a:rPr lang="en-US" sz="2100" dirty="0">
                <a:solidFill>
                  <a:schemeClr val="dk1"/>
                </a:solidFill>
                <a:latin typeface="Avenir"/>
                <a:ea typeface="Avenir"/>
                <a:cs typeface="Avenir"/>
                <a:sym typeface="Avenir"/>
              </a:rPr>
              <a:t>12.5%): </a:t>
            </a:r>
            <a:r>
              <a:rPr lang="en-US" sz="2000" dirty="0">
                <a:solidFill>
                  <a:schemeClr val="dk1"/>
                </a:solidFill>
                <a:latin typeface="Avenir"/>
                <a:ea typeface="Avenir"/>
                <a:cs typeface="Avenir"/>
                <a:sym typeface="Avenir"/>
              </a:rPr>
              <a:t>Welsh writing in English - comparative analysis of </a:t>
            </a:r>
            <a:r>
              <a:rPr lang="en-US" sz="2000" b="1" dirty="0">
                <a:solidFill>
                  <a:schemeClr val="dk1"/>
                </a:solidFill>
                <a:latin typeface="Avenir"/>
                <a:ea typeface="Avenir"/>
                <a:cs typeface="Avenir"/>
                <a:sym typeface="Avenir"/>
              </a:rPr>
              <a:t>poems </a:t>
            </a:r>
            <a:endParaRPr sz="2000" dirty="0"/>
          </a:p>
          <a:p>
            <a:pPr marL="778510" lvl="0" indent="0" algn="l" rtl="0">
              <a:spcBef>
                <a:spcPts val="0"/>
              </a:spcBef>
              <a:spcAft>
                <a:spcPts val="0"/>
              </a:spcAft>
              <a:buClr>
                <a:schemeClr val="dk1"/>
              </a:buClr>
              <a:buSzPts val="1600"/>
              <a:buNone/>
            </a:pPr>
            <a:r>
              <a:rPr lang="en-US" sz="2000" dirty="0">
                <a:solidFill>
                  <a:schemeClr val="dk1"/>
                </a:solidFill>
                <a:latin typeface="Avenir"/>
                <a:ea typeface="Avenir"/>
                <a:cs typeface="Avenir"/>
                <a:sym typeface="Avenir"/>
              </a:rPr>
              <a:t>      written </a:t>
            </a:r>
            <a:r>
              <a:rPr lang="en-US" sz="2000" b="1" dirty="0">
                <a:solidFill>
                  <a:schemeClr val="dk1"/>
                </a:solidFill>
                <a:latin typeface="Avenir"/>
                <a:ea typeface="Avenir"/>
                <a:cs typeface="Avenir"/>
                <a:sym typeface="Avenir"/>
              </a:rPr>
              <a:t>by Welsh poets</a:t>
            </a:r>
            <a:r>
              <a:rPr lang="en-US" sz="2000" b="1" dirty="0" smtClean="0">
                <a:solidFill>
                  <a:schemeClr val="dk1"/>
                </a:solidFill>
                <a:latin typeface="Avenir"/>
                <a:ea typeface="Avenir"/>
                <a:cs typeface="Avenir"/>
                <a:sym typeface="Avenir"/>
              </a:rPr>
              <a:t>. </a:t>
            </a:r>
            <a:endParaRPr sz="2000" dirty="0">
              <a:solidFill>
                <a:srgbClr val="0070C0"/>
              </a:solidFill>
            </a:endParaRPr>
          </a:p>
        </p:txBody>
      </p:sp>
      <p:sp>
        <p:nvSpPr>
          <p:cNvPr id="114" name="Google Shape;114;p2"/>
          <p:cNvSpPr txBox="1">
            <a:spLocks noGrp="1"/>
          </p:cNvSpPr>
          <p:nvPr>
            <p:ph type="title"/>
          </p:nvPr>
        </p:nvSpPr>
        <p:spPr>
          <a:xfrm>
            <a:off x="-7965" y="-34473"/>
            <a:ext cx="11360800" cy="802000"/>
          </a:xfrm>
          <a:prstGeom prst="rect">
            <a:avLst/>
          </a:pr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Clr>
                <a:srgbClr val="FFFFFF"/>
              </a:buClr>
              <a:buSzPts val="2800"/>
              <a:buFont typeface="Avenir"/>
              <a:buNone/>
            </a:pPr>
            <a:r>
              <a:rPr lang="en-US" dirty="0">
                <a:solidFill>
                  <a:srgbClr val="FFFFFF"/>
                </a:solidFill>
                <a:latin typeface="Avenir"/>
                <a:ea typeface="Avenir"/>
                <a:cs typeface="Avenir"/>
                <a:sym typeface="Avenir"/>
              </a:rPr>
              <a:t>GCSE English </a:t>
            </a:r>
            <a:r>
              <a:rPr lang="en-US" b="1" dirty="0">
                <a:solidFill>
                  <a:srgbClr val="FFFFFF"/>
                </a:solidFill>
                <a:latin typeface="Avenir"/>
                <a:ea typeface="Avenir"/>
                <a:cs typeface="Avenir"/>
                <a:sym typeface="Avenir"/>
              </a:rPr>
              <a:t>Literature</a:t>
            </a:r>
            <a:r>
              <a:rPr lang="en-US" dirty="0">
                <a:solidFill>
                  <a:srgbClr val="FFFFFF"/>
                </a:solidFill>
                <a:latin typeface="Avenir"/>
                <a:ea typeface="Avenir"/>
                <a:cs typeface="Avenir"/>
                <a:sym typeface="Avenir"/>
              </a:rPr>
              <a:t> Course Outline</a:t>
            </a:r>
            <a:endParaRPr sz="3700" dirty="0">
              <a:solidFill>
                <a:srgbClr val="FFFFFF"/>
              </a:solidFill>
              <a:latin typeface="Avenir"/>
              <a:ea typeface="Avenir"/>
              <a:cs typeface="Avenir"/>
              <a:sym typeface="Avenir"/>
            </a:endParaRPr>
          </a:p>
        </p:txBody>
      </p:sp>
      <p:pic>
        <p:nvPicPr>
          <p:cNvPr id="115" name="Google Shape;115;p2" descr="National Theatre Live: A View from the Bridge : Norden Farm Centre for the  Arts - Theatre in Maidenhead"/>
          <p:cNvPicPr preferRelativeResize="0"/>
          <p:nvPr/>
        </p:nvPicPr>
        <p:blipFill rotWithShape="1">
          <a:blip r:embed="rId3">
            <a:alphaModFix/>
          </a:blip>
          <a:srcRect/>
          <a:stretch/>
        </p:blipFill>
        <p:spPr>
          <a:xfrm>
            <a:off x="8642189" y="4716668"/>
            <a:ext cx="1844474" cy="2175806"/>
          </a:xfrm>
          <a:prstGeom prst="rect">
            <a:avLst/>
          </a:prstGeom>
          <a:noFill/>
          <a:ln>
            <a:noFill/>
          </a:ln>
        </p:spPr>
      </p:pic>
      <p:pic>
        <p:nvPicPr>
          <p:cNvPr id="116" name="Google Shape;116;p2" descr="An Inspector Calls and Other Plays (Penguin Modern Classics): Amazon.co.uk:  Priestley, J B: 9780141185354: Books"/>
          <p:cNvPicPr preferRelativeResize="0"/>
          <p:nvPr/>
        </p:nvPicPr>
        <p:blipFill rotWithShape="1">
          <a:blip r:embed="rId4">
            <a:alphaModFix/>
          </a:blip>
          <a:srcRect l="14058" t="5789" r="4081" b="-5788"/>
          <a:stretch/>
        </p:blipFill>
        <p:spPr>
          <a:xfrm>
            <a:off x="1377387" y="5163585"/>
            <a:ext cx="1755736" cy="1799613"/>
          </a:xfrm>
          <a:prstGeom prst="rect">
            <a:avLst/>
          </a:prstGeom>
          <a:noFill/>
          <a:ln>
            <a:noFill/>
          </a:ln>
        </p:spPr>
      </p:pic>
      <p:pic>
        <p:nvPicPr>
          <p:cNvPr id="117" name="Google Shape;117;p2" descr="CP00050458 - Lord Of The Flies | Findel International"/>
          <p:cNvPicPr preferRelativeResize="0"/>
          <p:nvPr/>
        </p:nvPicPr>
        <p:blipFill rotWithShape="1">
          <a:blip r:embed="rId5">
            <a:alphaModFix/>
          </a:blip>
          <a:srcRect l="19168" r="-1"/>
          <a:stretch/>
        </p:blipFill>
        <p:spPr>
          <a:xfrm>
            <a:off x="10486663" y="4714875"/>
            <a:ext cx="1732344" cy="2143125"/>
          </a:xfrm>
          <a:prstGeom prst="rect">
            <a:avLst/>
          </a:prstGeom>
          <a:noFill/>
          <a:ln>
            <a:noFill/>
          </a:ln>
        </p:spPr>
      </p:pic>
      <p:pic>
        <p:nvPicPr>
          <p:cNvPr id="118" name="Google Shape;118;p2" descr="Heroes: Amazon.co.uk: Cormier, Robert: 9780141302003: Books"/>
          <p:cNvPicPr preferRelativeResize="0"/>
          <p:nvPr/>
        </p:nvPicPr>
        <p:blipFill rotWithShape="1">
          <a:blip r:embed="rId6">
            <a:alphaModFix/>
          </a:blip>
          <a:srcRect/>
          <a:stretch/>
        </p:blipFill>
        <p:spPr>
          <a:xfrm>
            <a:off x="0" y="5092861"/>
            <a:ext cx="1492535" cy="1799613"/>
          </a:xfrm>
          <a:prstGeom prst="rect">
            <a:avLst/>
          </a:prstGeom>
          <a:noFill/>
          <a:ln>
            <a:noFill/>
          </a:ln>
        </p:spPr>
      </p:pic>
      <p:pic>
        <p:nvPicPr>
          <p:cNvPr id="119" name="Google Shape;119;p2" descr="Of Mice and Men - John Steinbeck: 9780582461468 - AbeBooks"/>
          <p:cNvPicPr preferRelativeResize="0"/>
          <p:nvPr/>
        </p:nvPicPr>
        <p:blipFill rotWithShape="1">
          <a:blip r:embed="rId7">
            <a:alphaModFix/>
          </a:blip>
          <a:srcRect/>
          <a:stretch/>
        </p:blipFill>
        <p:spPr>
          <a:xfrm>
            <a:off x="10920046" y="1"/>
            <a:ext cx="1271955" cy="1767254"/>
          </a:xfrm>
          <a:prstGeom prst="rect">
            <a:avLst/>
          </a:prstGeom>
          <a:noFill/>
          <a:ln>
            <a:noFill/>
          </a:ln>
        </p:spPr>
      </p:pic>
      <p:pic>
        <p:nvPicPr>
          <p:cNvPr id="120" name="Google Shape;120;p2" descr="Poetry Workshops | Derbyshire Voluntary Action"/>
          <p:cNvPicPr preferRelativeResize="0"/>
          <p:nvPr/>
        </p:nvPicPr>
        <p:blipFill rotWithShape="1">
          <a:blip r:embed="rId8">
            <a:alphaModFix/>
          </a:blip>
          <a:srcRect/>
          <a:stretch/>
        </p:blipFill>
        <p:spPr>
          <a:xfrm>
            <a:off x="5713794" y="5310553"/>
            <a:ext cx="2392101" cy="1505679"/>
          </a:xfrm>
          <a:prstGeom prst="rect">
            <a:avLst/>
          </a:prstGeom>
          <a:noFill/>
          <a:ln>
            <a:noFill/>
          </a:ln>
        </p:spPr>
      </p:pic>
      <p:pic>
        <p:nvPicPr>
          <p:cNvPr id="121" name="Google Shape;121;p2" descr="Who was William Shakespeare? - BBC Bitesize"/>
          <p:cNvPicPr preferRelativeResize="0"/>
          <p:nvPr/>
        </p:nvPicPr>
        <p:blipFill rotWithShape="1">
          <a:blip r:embed="rId9">
            <a:alphaModFix/>
          </a:blip>
          <a:srcRect/>
          <a:stretch/>
        </p:blipFill>
        <p:spPr>
          <a:xfrm>
            <a:off x="3133123" y="5135417"/>
            <a:ext cx="2676525" cy="1714500"/>
          </a:xfrm>
          <a:prstGeom prst="rect">
            <a:avLst/>
          </a:prstGeom>
          <a:noFill/>
          <a:ln>
            <a:noFill/>
          </a:ln>
        </p:spPr>
      </p:pic>
      <p:sp>
        <p:nvSpPr>
          <p:cNvPr id="2" name="TextBox 1"/>
          <p:cNvSpPr txBox="1"/>
          <p:nvPr/>
        </p:nvSpPr>
        <p:spPr>
          <a:xfrm>
            <a:off x="1293871" y="4714359"/>
            <a:ext cx="6303472" cy="307777"/>
          </a:xfrm>
          <a:prstGeom prst="rect">
            <a:avLst/>
          </a:prstGeom>
          <a:noFill/>
        </p:spPr>
        <p:txBody>
          <a:bodyPr wrap="square" rtlCol="0">
            <a:spAutoFit/>
          </a:bodyPr>
          <a:lstStyle/>
          <a:p>
            <a:r>
              <a:rPr lang="en-US" dirty="0" smtClean="0"/>
              <a:t>Poetry NEA marks will be shared the week beginning 14</a:t>
            </a:r>
            <a:r>
              <a:rPr lang="en-US" baseline="30000" dirty="0" smtClean="0"/>
              <a:t>th</a:t>
            </a:r>
            <a:r>
              <a:rPr lang="en-US" dirty="0" smtClean="0"/>
              <a:t> October.</a:t>
            </a:r>
            <a:endParaRPr lang="en-GB" dirty="0"/>
          </a:p>
        </p:txBody>
      </p:sp>
      <p:sp>
        <p:nvSpPr>
          <p:cNvPr id="3" name="TextBox 2"/>
          <p:cNvSpPr txBox="1"/>
          <p:nvPr/>
        </p:nvSpPr>
        <p:spPr>
          <a:xfrm>
            <a:off x="5713794" y="3830009"/>
            <a:ext cx="2989095" cy="338554"/>
          </a:xfrm>
          <a:prstGeom prst="rect">
            <a:avLst/>
          </a:prstGeom>
          <a:noFill/>
        </p:spPr>
        <p:txBody>
          <a:bodyPr wrap="square" rtlCol="0">
            <a:spAutoFit/>
          </a:bodyPr>
          <a:lstStyle/>
          <a:p>
            <a:r>
              <a:rPr lang="en-US" sz="1600" b="1" dirty="0" smtClean="0">
                <a:solidFill>
                  <a:srgbClr val="0070C0"/>
                </a:solidFill>
              </a:rPr>
              <a:t>November/December 2024</a:t>
            </a:r>
            <a:endParaRPr lang="en-GB" sz="1600" b="1" dirty="0">
              <a:solidFill>
                <a:srgbClr val="0070C0"/>
              </a:solidFill>
            </a:endParaRPr>
          </a:p>
        </p:txBody>
      </p:sp>
    </p:spTree>
    <p:extLst>
      <p:ext uri="{BB962C8B-B14F-4D97-AF65-F5344CB8AC3E}">
        <p14:creationId xmlns:p14="http://schemas.microsoft.com/office/powerpoint/2010/main" val="594181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5"/>
          <p:cNvSpPr txBox="1">
            <a:spLocks noGrp="1"/>
          </p:cNvSpPr>
          <p:nvPr>
            <p:ph type="body" idx="1"/>
          </p:nvPr>
        </p:nvSpPr>
        <p:spPr>
          <a:xfrm>
            <a:off x="-111315" y="609209"/>
            <a:ext cx="11285316" cy="4051837"/>
          </a:xfrm>
          <a:prstGeom prst="rect">
            <a:avLst/>
          </a:prstGeom>
          <a:solidFill>
            <a:srgbClr val="D0DEDE"/>
          </a:solidFill>
          <a:ln w="12700" cap="flat" cmpd="sng">
            <a:solidFill>
              <a:srgbClr val="97B9B8"/>
            </a:solidFill>
            <a:prstDash val="solid"/>
            <a:round/>
            <a:headEnd type="none" w="sm" len="sm"/>
            <a:tailEnd type="none" w="sm" len="sm"/>
          </a:ln>
        </p:spPr>
        <p:txBody>
          <a:bodyPr spcFirstLastPara="1" wrap="square" lIns="91425" tIns="91425" rIns="91425" bIns="91425" anchor="t" anchorCtr="0">
            <a:noAutofit/>
          </a:bodyPr>
          <a:lstStyle/>
          <a:p>
            <a:pPr marL="609585" lvl="0" indent="-457188"/>
            <a:r>
              <a:rPr lang="en-US" sz="2400" dirty="0" smtClean="0"/>
              <a:t>GCSE </a:t>
            </a:r>
            <a:r>
              <a:rPr lang="en-US" sz="2400" i="1" dirty="0" smtClean="0"/>
              <a:t>Literature</a:t>
            </a:r>
            <a:r>
              <a:rPr lang="en-US" sz="2400" dirty="0" smtClean="0"/>
              <a:t> </a:t>
            </a:r>
            <a:r>
              <a:rPr lang="en-US" sz="2400" dirty="0" smtClean="0">
                <a:solidFill>
                  <a:srgbClr val="0070C0"/>
                </a:solidFill>
              </a:rPr>
              <a:t>Shakespeare</a:t>
            </a:r>
            <a:r>
              <a:rPr lang="en-US" sz="2400" dirty="0" smtClean="0"/>
              <a:t> </a:t>
            </a:r>
            <a:r>
              <a:rPr lang="en-US" sz="2400" dirty="0" smtClean="0">
                <a:solidFill>
                  <a:srgbClr val="FF0000"/>
                </a:solidFill>
              </a:rPr>
              <a:t>(controlled </a:t>
            </a:r>
            <a:r>
              <a:rPr lang="en-US" sz="2400" dirty="0">
                <a:solidFill>
                  <a:srgbClr val="FF0000"/>
                </a:solidFill>
              </a:rPr>
              <a:t>assessment </a:t>
            </a:r>
            <a:r>
              <a:rPr lang="en-US" sz="2400" dirty="0" smtClean="0">
                <a:solidFill>
                  <a:srgbClr val="FF0000"/>
                </a:solidFill>
              </a:rPr>
              <a:t>/ NEA</a:t>
            </a:r>
            <a:r>
              <a:rPr lang="en-US" sz="2400" dirty="0">
                <a:solidFill>
                  <a:srgbClr val="FF0000"/>
                </a:solidFill>
              </a:rPr>
              <a:t>) </a:t>
            </a:r>
            <a:endParaRPr lang="en-US" sz="2400" dirty="0" smtClean="0">
              <a:solidFill>
                <a:srgbClr val="FF0000"/>
              </a:solidFill>
            </a:endParaRPr>
          </a:p>
          <a:p>
            <a:pPr marL="152397" lvl="0" indent="0">
              <a:buNone/>
            </a:pPr>
            <a:r>
              <a:rPr lang="en-US" sz="2400" dirty="0" smtClean="0">
                <a:solidFill>
                  <a:srgbClr val="FF0000"/>
                </a:solidFill>
              </a:rPr>
              <a:t>November/December 2024</a:t>
            </a:r>
            <a:r>
              <a:rPr lang="en-US" sz="2400" dirty="0" smtClean="0"/>
              <a:t>    </a:t>
            </a:r>
            <a:r>
              <a:rPr lang="en-US" sz="2000" dirty="0" smtClean="0"/>
              <a:t>(Shakespeare task based on a theme set by WJEC.) </a:t>
            </a:r>
          </a:p>
          <a:p>
            <a:pPr marL="152396" lvl="0" indent="0">
              <a:buNone/>
            </a:pPr>
            <a:r>
              <a:rPr lang="en-US" sz="2000" dirty="0" smtClean="0"/>
              <a:t>Pupils will cover the drama text in class. </a:t>
            </a:r>
            <a:r>
              <a:rPr lang="en-US" sz="2000" dirty="0" smtClean="0">
                <a:solidFill>
                  <a:srgbClr val="0070C0"/>
                </a:solidFill>
              </a:rPr>
              <a:t>Revision of key scenes and annotations for homework. </a:t>
            </a:r>
          </a:p>
          <a:p>
            <a:pPr marL="152396" lvl="0" indent="0">
              <a:buNone/>
            </a:pPr>
            <a:r>
              <a:rPr lang="en-US" sz="2000" dirty="0" smtClean="0"/>
              <a:t>12.5% of final Literature award. (Added to poetry NEA mark 12.5%).</a:t>
            </a:r>
            <a:endParaRPr lang="en-US" sz="2400" dirty="0"/>
          </a:p>
          <a:p>
            <a:pPr marL="609585" lvl="0" indent="-457188" algn="l" rtl="0">
              <a:spcBef>
                <a:spcPts val="0"/>
              </a:spcBef>
              <a:spcAft>
                <a:spcPts val="0"/>
              </a:spcAft>
              <a:buSzPts val="1800"/>
              <a:buChar char="●"/>
            </a:pPr>
            <a:r>
              <a:rPr lang="en-US" sz="2400" dirty="0" smtClean="0">
                <a:solidFill>
                  <a:schemeClr val="dk1"/>
                </a:solidFill>
                <a:sym typeface="Calibri"/>
              </a:rPr>
              <a:t>GCSE </a:t>
            </a:r>
            <a:r>
              <a:rPr lang="en-US" sz="2400" dirty="0">
                <a:solidFill>
                  <a:schemeClr val="dk1"/>
                </a:solidFill>
                <a:sym typeface="Calibri"/>
              </a:rPr>
              <a:t>English </a:t>
            </a:r>
            <a:r>
              <a:rPr lang="en-US" sz="2400" i="1" dirty="0">
                <a:solidFill>
                  <a:schemeClr val="dk1"/>
                </a:solidFill>
                <a:sym typeface="Calibri"/>
              </a:rPr>
              <a:t>Language</a:t>
            </a:r>
            <a:r>
              <a:rPr lang="en-US" sz="2400" dirty="0">
                <a:solidFill>
                  <a:schemeClr val="dk1"/>
                </a:solidFill>
                <a:sym typeface="Calibri"/>
              </a:rPr>
              <a:t> </a:t>
            </a:r>
            <a:r>
              <a:rPr lang="en-US" sz="2400" dirty="0" err="1" smtClean="0">
                <a:solidFill>
                  <a:srgbClr val="FF0000"/>
                </a:solidFill>
              </a:rPr>
              <a:t>Oracy</a:t>
            </a:r>
            <a:r>
              <a:rPr lang="en-US" sz="2400" dirty="0" smtClean="0">
                <a:solidFill>
                  <a:schemeClr val="dk1"/>
                </a:solidFill>
                <a:sym typeface="Calibri"/>
              </a:rPr>
              <a:t> Group Discussion Task (10%)  </a:t>
            </a:r>
            <a:r>
              <a:rPr lang="en-US" sz="2400" dirty="0" smtClean="0">
                <a:solidFill>
                  <a:srgbClr val="FF0000"/>
                </a:solidFill>
                <a:sym typeface="Calibri"/>
              </a:rPr>
              <a:t>January </a:t>
            </a:r>
            <a:r>
              <a:rPr lang="en-US" sz="2400" dirty="0" smtClean="0">
                <a:solidFill>
                  <a:srgbClr val="FF0000"/>
                </a:solidFill>
              </a:rPr>
              <a:t>20</a:t>
            </a:r>
            <a:r>
              <a:rPr lang="en-US" sz="2400" dirty="0" smtClean="0">
                <a:solidFill>
                  <a:srgbClr val="FF0000"/>
                </a:solidFill>
                <a:sym typeface="Calibri"/>
              </a:rPr>
              <a:t>25</a:t>
            </a:r>
          </a:p>
        </p:txBody>
      </p:sp>
      <p:sp>
        <p:nvSpPr>
          <p:cNvPr id="138" name="Google Shape;138;p5"/>
          <p:cNvSpPr txBox="1"/>
          <p:nvPr/>
        </p:nvSpPr>
        <p:spPr>
          <a:xfrm>
            <a:off x="0" y="0"/>
            <a:ext cx="12192000" cy="716933"/>
          </a:xfrm>
          <a:prstGeom prst="rect">
            <a:avLst/>
          </a:prstGeom>
          <a:solidFill>
            <a:srgbClr val="000000"/>
          </a:solidFill>
          <a:ln>
            <a:noFill/>
          </a:ln>
        </p:spPr>
        <p:txBody>
          <a:bodyPr spcFirstLastPara="1" wrap="square" lIns="121900" tIns="121900" rIns="121900" bIns="121900" anchor="ctr" anchorCtr="0">
            <a:noAutofit/>
          </a:bodyPr>
          <a:lstStyle/>
          <a:p>
            <a:pPr marL="0" marR="0" lvl="0" indent="0" algn="ctr" rtl="0">
              <a:lnSpc>
                <a:spcPct val="90000"/>
              </a:lnSpc>
              <a:spcBef>
                <a:spcPts val="0"/>
              </a:spcBef>
              <a:spcAft>
                <a:spcPts val="0"/>
              </a:spcAft>
              <a:buClr>
                <a:srgbClr val="FFFFFF"/>
              </a:buClr>
              <a:buSzPts val="2800"/>
              <a:buFont typeface="Avenir"/>
              <a:buNone/>
            </a:pPr>
            <a:r>
              <a:rPr lang="en-US" sz="4000" dirty="0">
                <a:solidFill>
                  <a:srgbClr val="FFFFFF"/>
                </a:solidFill>
                <a:latin typeface="Avenir"/>
                <a:ea typeface="Avenir"/>
                <a:cs typeface="Avenir"/>
                <a:sym typeface="Avenir"/>
              </a:rPr>
              <a:t> Key Dates for Year </a:t>
            </a:r>
            <a:r>
              <a:rPr lang="en-US" sz="4000" dirty="0" smtClean="0">
                <a:solidFill>
                  <a:srgbClr val="FFFFFF"/>
                </a:solidFill>
                <a:latin typeface="Avenir"/>
                <a:ea typeface="Avenir"/>
                <a:cs typeface="Avenir"/>
                <a:sym typeface="Avenir"/>
              </a:rPr>
              <a:t>11:</a:t>
            </a:r>
            <a:endParaRPr sz="3600" dirty="0">
              <a:solidFill>
                <a:srgbClr val="FFFFFF"/>
              </a:solidFill>
              <a:latin typeface="Avenir"/>
              <a:ea typeface="Avenir"/>
              <a:cs typeface="Avenir"/>
              <a:sym typeface="Avenir"/>
            </a:endParaRPr>
          </a:p>
        </p:txBody>
      </p:sp>
      <p:sp>
        <p:nvSpPr>
          <p:cNvPr id="141" name="Google Shape;141;p5"/>
          <p:cNvSpPr txBox="1"/>
          <p:nvPr/>
        </p:nvSpPr>
        <p:spPr>
          <a:xfrm>
            <a:off x="4234479" y="2635128"/>
            <a:ext cx="7050837" cy="4247276"/>
          </a:xfrm>
          <a:prstGeom prst="rect">
            <a:avLst/>
          </a:prstGeom>
          <a:solidFill>
            <a:srgbClr val="D0DEDE"/>
          </a:solidFill>
          <a:ln w="12700" cap="flat" cmpd="sng">
            <a:solidFill>
              <a:srgbClr val="97B9B8"/>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smtClean="0">
                <a:solidFill>
                  <a:schemeClr val="dk1"/>
                </a:solidFill>
                <a:latin typeface="Calibri"/>
                <a:ea typeface="Calibri"/>
                <a:cs typeface="Calibri"/>
                <a:sym typeface="Calibri"/>
              </a:rPr>
              <a:t>What should my son/daughter do to prepare?</a:t>
            </a:r>
          </a:p>
          <a:p>
            <a:pPr marL="285750" marR="0" lvl="0" indent="-285750" algn="l" rtl="0">
              <a:spcBef>
                <a:spcPts val="0"/>
              </a:spcBef>
              <a:spcAft>
                <a:spcPts val="0"/>
              </a:spcAft>
              <a:buFont typeface="Wingdings" panose="05000000000000000000" pitchFamily="2" charset="2"/>
              <a:buChar char="ü"/>
            </a:pPr>
            <a:r>
              <a:rPr lang="en-US" sz="1800" dirty="0" smtClean="0">
                <a:solidFill>
                  <a:srgbClr val="002060"/>
                </a:solidFill>
                <a:latin typeface="Calibri"/>
                <a:ea typeface="Calibri"/>
                <a:cs typeface="Calibri"/>
                <a:sym typeface="Calibri"/>
              </a:rPr>
              <a:t>Revise for the NEA.</a:t>
            </a:r>
          </a:p>
          <a:p>
            <a:pPr marL="285750" marR="0" lvl="0" indent="-285750" algn="l" rtl="0">
              <a:spcBef>
                <a:spcPts val="0"/>
              </a:spcBef>
              <a:spcAft>
                <a:spcPts val="0"/>
              </a:spcAft>
              <a:buFont typeface="Wingdings" panose="05000000000000000000" pitchFamily="2" charset="2"/>
              <a:buChar char="ü"/>
            </a:pPr>
            <a:r>
              <a:rPr lang="en-US" sz="1800" dirty="0" smtClean="0">
                <a:solidFill>
                  <a:srgbClr val="002060"/>
                </a:solidFill>
                <a:latin typeface="Calibri"/>
                <a:ea typeface="Calibri"/>
                <a:cs typeface="Calibri"/>
                <a:sym typeface="Calibri"/>
              </a:rPr>
              <a:t>Read around the </a:t>
            </a:r>
            <a:r>
              <a:rPr lang="en-US" sz="1800" dirty="0" err="1" smtClean="0">
                <a:solidFill>
                  <a:srgbClr val="002060"/>
                </a:solidFill>
                <a:latin typeface="Calibri"/>
                <a:ea typeface="Calibri"/>
                <a:cs typeface="Calibri"/>
                <a:sym typeface="Calibri"/>
              </a:rPr>
              <a:t>oracy</a:t>
            </a:r>
            <a:r>
              <a:rPr lang="en-US" sz="1800" dirty="0" smtClean="0">
                <a:solidFill>
                  <a:srgbClr val="002060"/>
                </a:solidFill>
                <a:latin typeface="Calibri"/>
                <a:ea typeface="Calibri"/>
                <a:cs typeface="Calibri"/>
                <a:sym typeface="Calibri"/>
              </a:rPr>
              <a:t> topic so they have plenty to contribute.</a:t>
            </a:r>
            <a:endParaRPr sz="1800" dirty="0">
              <a:solidFill>
                <a:srgbClr val="002060"/>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a:solidFill>
                  <a:srgbClr val="002060"/>
                </a:solidFill>
                <a:latin typeface="Calibri"/>
                <a:ea typeface="Calibri"/>
                <a:cs typeface="Calibri"/>
                <a:sym typeface="Calibri"/>
              </a:rPr>
              <a:t>Read and annotate </a:t>
            </a:r>
            <a:r>
              <a:rPr lang="en-US" sz="1600" i="1" dirty="0" smtClean="0">
                <a:solidFill>
                  <a:srgbClr val="002060"/>
                </a:solidFill>
                <a:latin typeface="Calibri"/>
                <a:ea typeface="Calibri"/>
                <a:cs typeface="Calibri"/>
                <a:sym typeface="Calibri"/>
              </a:rPr>
              <a:t>the Unit 2 texts.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Learn </a:t>
            </a:r>
            <a:r>
              <a:rPr lang="en-US" sz="1600" dirty="0">
                <a:solidFill>
                  <a:srgbClr val="002060"/>
                </a:solidFill>
                <a:latin typeface="Calibri"/>
                <a:ea typeface="Calibri"/>
                <a:cs typeface="Calibri"/>
                <a:sym typeface="Calibri"/>
              </a:rPr>
              <a:t>the key </a:t>
            </a:r>
            <a:r>
              <a:rPr lang="en-US" sz="1600" dirty="0" smtClean="0">
                <a:solidFill>
                  <a:srgbClr val="002060"/>
                </a:solidFill>
                <a:latin typeface="Calibri"/>
                <a:ea typeface="Calibri"/>
                <a:cs typeface="Calibri"/>
                <a:sym typeface="Calibri"/>
              </a:rPr>
              <a:t>themes.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Revise </a:t>
            </a:r>
            <a:r>
              <a:rPr lang="en-US" sz="1600" dirty="0">
                <a:solidFill>
                  <a:srgbClr val="002060"/>
                </a:solidFill>
                <a:latin typeface="Calibri"/>
                <a:ea typeface="Calibri"/>
                <a:cs typeface="Calibri"/>
                <a:sym typeface="Calibri"/>
              </a:rPr>
              <a:t>relevant </a:t>
            </a:r>
            <a:r>
              <a:rPr lang="en-US" sz="1600" dirty="0" smtClean="0">
                <a:solidFill>
                  <a:srgbClr val="002060"/>
                </a:solidFill>
                <a:latin typeface="Calibri"/>
                <a:ea typeface="Calibri"/>
                <a:cs typeface="Calibri"/>
                <a:sym typeface="Calibri"/>
              </a:rPr>
              <a:t>quotations and context.</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Complete </a:t>
            </a:r>
            <a:r>
              <a:rPr lang="en-US" sz="1600" dirty="0">
                <a:solidFill>
                  <a:srgbClr val="002060"/>
                </a:solidFill>
                <a:latin typeface="Calibri"/>
                <a:ea typeface="Calibri"/>
                <a:cs typeface="Calibri"/>
                <a:sym typeface="Calibri"/>
              </a:rPr>
              <a:t>extract and essay </a:t>
            </a:r>
            <a:r>
              <a:rPr lang="en-US" sz="1600" dirty="0" smtClean="0">
                <a:solidFill>
                  <a:srgbClr val="002060"/>
                </a:solidFill>
                <a:latin typeface="Calibri"/>
                <a:ea typeface="Calibri"/>
                <a:cs typeface="Calibri"/>
                <a:sym typeface="Calibri"/>
              </a:rPr>
              <a:t>questions.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Look </a:t>
            </a:r>
            <a:r>
              <a:rPr lang="en-US" sz="1600" dirty="0">
                <a:solidFill>
                  <a:srgbClr val="002060"/>
                </a:solidFill>
                <a:latin typeface="Calibri"/>
                <a:ea typeface="Calibri"/>
                <a:cs typeface="Calibri"/>
                <a:sym typeface="Calibri"/>
              </a:rPr>
              <a:t>at the resources on the WJEC and OER </a:t>
            </a:r>
            <a:r>
              <a:rPr lang="en-US" sz="1600" dirty="0" smtClean="0">
                <a:solidFill>
                  <a:srgbClr val="002060"/>
                </a:solidFill>
                <a:latin typeface="Calibri"/>
                <a:ea typeface="Calibri"/>
                <a:cs typeface="Calibri"/>
                <a:sym typeface="Calibri"/>
              </a:rPr>
              <a:t>websites.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Use </a:t>
            </a:r>
            <a:r>
              <a:rPr lang="en-US" sz="1600" dirty="0">
                <a:solidFill>
                  <a:srgbClr val="002060"/>
                </a:solidFill>
                <a:latin typeface="Calibri"/>
                <a:ea typeface="Calibri"/>
                <a:cs typeface="Calibri"/>
                <a:sym typeface="Calibri"/>
              </a:rPr>
              <a:t>BBC </a:t>
            </a:r>
            <a:r>
              <a:rPr lang="en-US" sz="1600" dirty="0" err="1">
                <a:solidFill>
                  <a:srgbClr val="002060"/>
                </a:solidFill>
                <a:latin typeface="Calibri"/>
                <a:ea typeface="Calibri"/>
                <a:cs typeface="Calibri"/>
                <a:sym typeface="Calibri"/>
              </a:rPr>
              <a:t>Bitesize</a:t>
            </a:r>
            <a:r>
              <a:rPr lang="en-US" sz="1600" dirty="0">
                <a:solidFill>
                  <a:srgbClr val="002060"/>
                </a:solidFill>
                <a:latin typeface="Calibri"/>
                <a:ea typeface="Calibri"/>
                <a:cs typeface="Calibri"/>
                <a:sym typeface="Calibri"/>
              </a:rPr>
              <a:t>, Spark Notes, </a:t>
            </a:r>
            <a:r>
              <a:rPr lang="en-US" sz="1600" dirty="0" err="1" smtClean="0">
                <a:solidFill>
                  <a:srgbClr val="002060"/>
                </a:solidFill>
                <a:latin typeface="Calibri"/>
                <a:ea typeface="Calibri"/>
                <a:cs typeface="Calibri"/>
                <a:sym typeface="Calibri"/>
              </a:rPr>
              <a:t>Shmoop,etc</a:t>
            </a:r>
            <a:r>
              <a:rPr lang="en-US" sz="1600" dirty="0" smtClean="0">
                <a:solidFill>
                  <a:srgbClr val="002060"/>
                </a:solidFill>
                <a:latin typeface="Calibri"/>
                <a:ea typeface="Calibri"/>
                <a:cs typeface="Calibri"/>
                <a:sym typeface="Calibri"/>
              </a:rPr>
              <a:t>.</a:t>
            </a:r>
            <a:endParaRPr lang="en-US" sz="1600" dirty="0">
              <a:solidFill>
                <a:srgbClr val="002060"/>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Use </a:t>
            </a:r>
            <a:r>
              <a:rPr lang="en-US" sz="1600" dirty="0">
                <a:solidFill>
                  <a:srgbClr val="002060"/>
                </a:solidFill>
                <a:latin typeface="Calibri"/>
                <a:ea typeface="Calibri"/>
                <a:cs typeface="Calibri"/>
                <a:sym typeface="Calibri"/>
              </a:rPr>
              <a:t>the booklets and websites shared by your teacher</a:t>
            </a:r>
            <a:r>
              <a:rPr lang="en-US" sz="1600" dirty="0" smtClean="0">
                <a:solidFill>
                  <a:srgbClr val="002060"/>
                </a:solidFill>
                <a:latin typeface="Calibri"/>
                <a:ea typeface="Calibri"/>
                <a:cs typeface="Calibri"/>
                <a:sym typeface="Calibri"/>
              </a:rPr>
              <a:t>.</a:t>
            </a: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Attend revision sessions.</a:t>
            </a: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Focus on accuracy in all lessons. Revise key spellings.</a:t>
            </a:r>
          </a:p>
        </p:txBody>
      </p:sp>
      <p:pic>
        <p:nvPicPr>
          <p:cNvPr id="3" name="Picture 2"/>
          <p:cNvPicPr>
            <a:picLocks noChangeAspect="1"/>
          </p:cNvPicPr>
          <p:nvPr/>
        </p:nvPicPr>
        <p:blipFill>
          <a:blip r:embed="rId3"/>
          <a:stretch>
            <a:fillRect/>
          </a:stretch>
        </p:blipFill>
        <p:spPr>
          <a:xfrm>
            <a:off x="10874203" y="21247"/>
            <a:ext cx="1317797" cy="1608992"/>
          </a:xfrm>
          <a:prstGeom prst="rect">
            <a:avLst/>
          </a:prstGeom>
        </p:spPr>
      </p:pic>
      <p:pic>
        <p:nvPicPr>
          <p:cNvPr id="4" name="Picture 3"/>
          <p:cNvPicPr>
            <a:picLocks noChangeAspect="1"/>
          </p:cNvPicPr>
          <p:nvPr/>
        </p:nvPicPr>
        <p:blipFill>
          <a:blip r:embed="rId4"/>
          <a:stretch>
            <a:fillRect/>
          </a:stretch>
        </p:blipFill>
        <p:spPr>
          <a:xfrm>
            <a:off x="0" y="2973928"/>
            <a:ext cx="2935843" cy="1784838"/>
          </a:xfrm>
          <a:prstGeom prst="rect">
            <a:avLst/>
          </a:prstGeom>
        </p:spPr>
      </p:pic>
      <p:pic>
        <p:nvPicPr>
          <p:cNvPr id="5" name="Picture 4"/>
          <p:cNvPicPr>
            <a:picLocks noChangeAspect="1"/>
          </p:cNvPicPr>
          <p:nvPr/>
        </p:nvPicPr>
        <p:blipFill>
          <a:blip r:embed="rId5"/>
          <a:stretch>
            <a:fillRect/>
          </a:stretch>
        </p:blipFill>
        <p:spPr>
          <a:xfrm>
            <a:off x="11195105" y="5108831"/>
            <a:ext cx="1116623" cy="1773573"/>
          </a:xfrm>
          <a:prstGeom prst="rect">
            <a:avLst/>
          </a:prstGeom>
        </p:spPr>
      </p:pic>
      <p:pic>
        <p:nvPicPr>
          <p:cNvPr id="6" name="Picture 5"/>
          <p:cNvPicPr>
            <a:picLocks noChangeAspect="1"/>
          </p:cNvPicPr>
          <p:nvPr/>
        </p:nvPicPr>
        <p:blipFill>
          <a:blip r:embed="rId6"/>
          <a:stretch>
            <a:fillRect/>
          </a:stretch>
        </p:blipFill>
        <p:spPr>
          <a:xfrm>
            <a:off x="0" y="5249008"/>
            <a:ext cx="1714739" cy="1600423"/>
          </a:xfrm>
          <a:prstGeom prst="rect">
            <a:avLst/>
          </a:prstGeom>
        </p:spPr>
      </p:pic>
      <p:pic>
        <p:nvPicPr>
          <p:cNvPr id="7" name="Picture 6"/>
          <p:cNvPicPr>
            <a:picLocks noChangeAspect="1"/>
          </p:cNvPicPr>
          <p:nvPr/>
        </p:nvPicPr>
        <p:blipFill>
          <a:blip r:embed="rId7"/>
          <a:stretch>
            <a:fillRect/>
          </a:stretch>
        </p:blipFill>
        <p:spPr>
          <a:xfrm>
            <a:off x="1649272" y="5257577"/>
            <a:ext cx="2248214" cy="1600423"/>
          </a:xfrm>
          <a:prstGeom prst="rect">
            <a:avLst/>
          </a:prstGeom>
        </p:spPr>
      </p:pic>
    </p:spTree>
    <p:extLst>
      <p:ext uri="{BB962C8B-B14F-4D97-AF65-F5344CB8AC3E}">
        <p14:creationId xmlns:p14="http://schemas.microsoft.com/office/powerpoint/2010/main" val="1490390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80682"/>
            <a:ext cx="11673896" cy="6580387"/>
          </a:xfrm>
          <a:prstGeom prst="rect">
            <a:avLst/>
          </a:prstGeom>
        </p:spPr>
      </p:pic>
    </p:spTree>
    <p:extLst>
      <p:ext uri="{BB962C8B-B14F-4D97-AF65-F5344CB8AC3E}">
        <p14:creationId xmlns:p14="http://schemas.microsoft.com/office/powerpoint/2010/main" val="1720534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6ABA4-ECFF-4703-86CA-A875A4362E27}"/>
              </a:ext>
            </a:extLst>
          </p:cNvPr>
          <p:cNvSpPr>
            <a:spLocks noGrp="1"/>
          </p:cNvSpPr>
          <p:nvPr>
            <p:ph type="title"/>
          </p:nvPr>
        </p:nvSpPr>
        <p:spPr/>
        <p:txBody>
          <a:bodyPr/>
          <a:lstStyle/>
          <a:p>
            <a:pPr algn="ctr">
              <a:defRPr/>
            </a:pPr>
            <a:r>
              <a:rPr lang="en-US" dirty="0" err="1">
                <a:solidFill>
                  <a:schemeClr val="accent1">
                    <a:lumMod val="75000"/>
                  </a:schemeClr>
                </a:solidFill>
              </a:rPr>
              <a:t>Mrs</a:t>
            </a:r>
            <a:r>
              <a:rPr lang="en-US" dirty="0">
                <a:solidFill>
                  <a:schemeClr val="accent1">
                    <a:lumMod val="75000"/>
                  </a:schemeClr>
                </a:solidFill>
              </a:rPr>
              <a:t> S Timbrell</a:t>
            </a:r>
            <a:br>
              <a:rPr lang="en-US" dirty="0">
                <a:solidFill>
                  <a:schemeClr val="accent1">
                    <a:lumMod val="75000"/>
                  </a:schemeClr>
                </a:solidFill>
              </a:rPr>
            </a:br>
            <a:r>
              <a:rPr lang="en-US" dirty="0">
                <a:solidFill>
                  <a:schemeClr val="accent1">
                    <a:lumMod val="75000"/>
                  </a:schemeClr>
                </a:solidFill>
              </a:rPr>
              <a:t>Head of Mathematics</a:t>
            </a:r>
            <a:endParaRPr lang="en-GB" dirty="0">
              <a:solidFill>
                <a:schemeClr val="accent1">
                  <a:lumMod val="75000"/>
                </a:schemeClr>
              </a:solidFill>
            </a:endParaRPr>
          </a:p>
        </p:txBody>
      </p:sp>
      <p:pic>
        <p:nvPicPr>
          <p:cNvPr id="4099" name="Content Placeholder 4" descr="A close up of a sign&#10;&#10;Description automatically generated">
            <a:extLst>
              <a:ext uri="{FF2B5EF4-FFF2-40B4-BE49-F238E27FC236}">
                <a16:creationId xmlns:a16="http://schemas.microsoft.com/office/drawing/2014/main" id="{906676BE-0B1C-4E3F-B430-35FF0775693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10125" y="1752600"/>
            <a:ext cx="3790950" cy="3790950"/>
          </a:xfrm>
        </p:spPr>
      </p:pic>
      <p:pic>
        <p:nvPicPr>
          <p:cNvPr id="4100" name="Picture 3">
            <a:extLst>
              <a:ext uri="{FF2B5EF4-FFF2-40B4-BE49-F238E27FC236}">
                <a16:creationId xmlns:a16="http://schemas.microsoft.com/office/drawing/2014/main" id="{5429E373-C274-41A5-9C36-A79260647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1075994"/>
      </p:ext>
    </p:extLst>
  </p:cSld>
  <p:clrMapOvr>
    <a:masterClrMapping/>
  </p:clrMapOvr>
  <p:transition spd="slow" advTm="7167"/>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4F3E5CBB-BCC9-4C93-9A6A-FFB67E296E99}"/>
              </a:ext>
            </a:extLst>
          </p:cNvPr>
          <p:cNvSpPr>
            <a:spLocks noGrp="1" noChangeArrowheads="1"/>
          </p:cNvSpPr>
          <p:nvPr>
            <p:ph type="title"/>
          </p:nvPr>
        </p:nvSpPr>
        <p:spPr/>
        <p:txBody>
          <a:bodyPr/>
          <a:lstStyle/>
          <a:p>
            <a:pPr algn="ctr" eaLnBrk="1" hangingPunct="1"/>
            <a:r>
              <a:rPr lang="en-GB" altLang="en-US" sz="3600">
                <a:solidFill>
                  <a:schemeClr val="bg1"/>
                </a:solidFill>
                <a:latin typeface="Arial Rounded MT Bold" panose="020F0704030504030204" pitchFamily="34" charset="0"/>
                <a:ea typeface="ＭＳ Ｐゴシック" panose="020B0600070205080204" pitchFamily="34" charset="-128"/>
              </a:rPr>
              <a:t/>
            </a:r>
            <a:br>
              <a:rPr lang="en-GB" altLang="en-US" sz="3600">
                <a:solidFill>
                  <a:schemeClr val="bg1"/>
                </a:solidFill>
                <a:latin typeface="Arial Rounded MT Bold" panose="020F0704030504030204" pitchFamily="34" charset="0"/>
                <a:ea typeface="ＭＳ Ｐゴシック" panose="020B0600070205080204" pitchFamily="34" charset="-128"/>
              </a:rPr>
            </a:br>
            <a:r>
              <a:rPr lang="en-GB" altLang="en-US" sz="3600">
                <a:solidFill>
                  <a:schemeClr val="bg1"/>
                </a:solidFill>
                <a:latin typeface="Arial Rounded MT Bold" panose="020F0704030504030204" pitchFamily="34" charset="0"/>
                <a:ea typeface="ＭＳ Ｐゴシック" panose="020B0600070205080204" pitchFamily="34" charset="-128"/>
              </a:rPr>
              <a:t/>
            </a:r>
            <a:br>
              <a:rPr lang="en-GB" altLang="en-US" sz="3600">
                <a:solidFill>
                  <a:schemeClr val="bg1"/>
                </a:solidFill>
                <a:latin typeface="Arial Rounded MT Bold" panose="020F0704030504030204" pitchFamily="34" charset="0"/>
                <a:ea typeface="ＭＳ Ｐゴシック" panose="020B0600070205080204" pitchFamily="34" charset="-128"/>
              </a:rPr>
            </a:br>
            <a:r>
              <a:rPr lang="en-GB" altLang="en-US">
                <a:solidFill>
                  <a:schemeClr val="bg1"/>
                </a:solidFill>
                <a:latin typeface="Arial Rounded MT Bold" panose="020F0704030504030204" pitchFamily="34" charset="0"/>
                <a:ea typeface="ＭＳ Ｐゴシック" panose="020B0600070205080204" pitchFamily="34" charset="-128"/>
              </a:rPr>
              <a:t/>
            </a:r>
            <a:br>
              <a:rPr lang="en-GB" altLang="en-US">
                <a:solidFill>
                  <a:schemeClr val="bg1"/>
                </a:solidFill>
                <a:latin typeface="Arial Rounded MT Bold" panose="020F0704030504030204" pitchFamily="34" charset="0"/>
                <a:ea typeface="ＭＳ Ｐゴシック" panose="020B0600070205080204" pitchFamily="34" charset="-128"/>
              </a:rPr>
            </a:br>
            <a:r>
              <a:rPr lang="en-GB" altLang="en-US">
                <a:solidFill>
                  <a:srgbClr val="000066"/>
                </a:solidFill>
                <a:latin typeface="Arial Rounded MT Bold" panose="020F0704030504030204" pitchFamily="34" charset="0"/>
                <a:ea typeface="ＭＳ Ｐゴシック" panose="020B0600070205080204" pitchFamily="34" charset="-128"/>
              </a:rPr>
              <a:t/>
            </a:r>
            <a:br>
              <a:rPr lang="en-GB" altLang="en-US">
                <a:solidFill>
                  <a:srgbClr val="000066"/>
                </a:solidFill>
                <a:latin typeface="Arial Rounded MT Bold" panose="020F0704030504030204" pitchFamily="34" charset="0"/>
                <a:ea typeface="ＭＳ Ｐゴシック" panose="020B0600070205080204" pitchFamily="34" charset="-128"/>
              </a:rPr>
            </a:br>
            <a:r>
              <a:rPr lang="en-GB" altLang="en-US" sz="3600">
                <a:solidFill>
                  <a:srgbClr val="000066"/>
                </a:solidFill>
                <a:latin typeface="Arial Rounded MT Bold" panose="020F0704030504030204" pitchFamily="34" charset="0"/>
                <a:ea typeface="ＭＳ Ｐゴシック" panose="020B0600070205080204" pitchFamily="34" charset="-128"/>
              </a:rPr>
              <a:t/>
            </a:r>
            <a:br>
              <a:rPr lang="en-GB" altLang="en-US" sz="3600">
                <a:solidFill>
                  <a:srgbClr val="000066"/>
                </a:solidFill>
                <a:latin typeface="Arial Rounded MT Bold" panose="020F0704030504030204" pitchFamily="34" charset="0"/>
                <a:ea typeface="ＭＳ Ｐゴシック" panose="020B0600070205080204" pitchFamily="34" charset="-128"/>
              </a:rPr>
            </a:br>
            <a:r>
              <a:rPr lang="en-GB" altLang="en-US" sz="3600">
                <a:solidFill>
                  <a:srgbClr val="000066"/>
                </a:solidFill>
                <a:latin typeface="Arial Rounded MT Bold" panose="020F0704030504030204" pitchFamily="34" charset="0"/>
                <a:ea typeface="ＭＳ Ｐゴシック" panose="020B0600070205080204" pitchFamily="34" charset="-128"/>
              </a:rPr>
              <a:t/>
            </a:r>
            <a:br>
              <a:rPr lang="en-GB" altLang="en-US" sz="3600">
                <a:solidFill>
                  <a:srgbClr val="000066"/>
                </a:solidFill>
                <a:latin typeface="Arial Rounded MT Bold" panose="020F0704030504030204" pitchFamily="34" charset="0"/>
                <a:ea typeface="ＭＳ Ｐゴシック" panose="020B0600070205080204" pitchFamily="34" charset="-128"/>
              </a:rPr>
            </a:br>
            <a:endParaRPr lang="en-GB" altLang="en-US" sz="3600">
              <a:solidFill>
                <a:srgbClr val="000066"/>
              </a:solidFill>
              <a:latin typeface="Arial Rounded MT Bold" panose="020F0704030504030204" pitchFamily="34" charset="0"/>
              <a:ea typeface="ＭＳ Ｐゴシック" panose="020B0600070205080204" pitchFamily="34" charset="-128"/>
            </a:endParaRPr>
          </a:p>
        </p:txBody>
      </p:sp>
      <p:sp>
        <p:nvSpPr>
          <p:cNvPr id="2051" name="Rectangle 8">
            <a:extLst>
              <a:ext uri="{FF2B5EF4-FFF2-40B4-BE49-F238E27FC236}">
                <a16:creationId xmlns:a16="http://schemas.microsoft.com/office/drawing/2014/main" id="{33720A87-911B-4FE6-989C-0D7B1283F202}"/>
              </a:ext>
            </a:extLst>
          </p:cNvPr>
          <p:cNvSpPr>
            <a:spLocks noGrp="1" noChangeArrowheads="1"/>
          </p:cNvSpPr>
          <p:nvPr>
            <p:ph type="body" idx="1"/>
          </p:nvPr>
        </p:nvSpPr>
        <p:spPr>
          <a:xfrm>
            <a:off x="3048000" y="152401"/>
            <a:ext cx="6934200" cy="4221163"/>
          </a:xfrm>
        </p:spPr>
        <p:txBody>
          <a:bodyPr/>
          <a:lstStyle/>
          <a:p>
            <a:pPr algn="ctr" eaLnBrk="1" hangingPunct="1">
              <a:buFontTx/>
              <a:buNone/>
              <a:defRPr/>
            </a:pPr>
            <a:r>
              <a:rPr lang="en-GB" altLang="en-US" sz="7200" dirty="0">
                <a:solidFill>
                  <a:schemeClr val="bg1"/>
                </a:solidFill>
                <a:latin typeface="Arial Rounded MT Bold" pitchFamily="34" charset="0"/>
                <a:ea typeface="ＭＳ Ｐゴシック" pitchFamily="34" charset="-128"/>
              </a:rPr>
              <a:t> Qualifications</a:t>
            </a:r>
          </a:p>
          <a:p>
            <a:pPr algn="ctr" eaLnBrk="1" hangingPunct="1">
              <a:buFontTx/>
              <a:buNone/>
              <a:defRPr/>
            </a:pPr>
            <a:endParaRPr lang="en-GB" sz="1600" b="1" u="sng" dirty="0">
              <a:solidFill>
                <a:srgbClr val="000066"/>
              </a:solidFill>
            </a:endParaRPr>
          </a:p>
          <a:p>
            <a:pPr marL="0" indent="0">
              <a:buNone/>
              <a:defRPr/>
            </a:pPr>
            <a:r>
              <a:rPr lang="en-GB" sz="2400" b="1" u="sng" dirty="0">
                <a:solidFill>
                  <a:srgbClr val="000066"/>
                </a:solidFill>
              </a:rPr>
              <a:t>GCSE MATHEMATICS—NUMERACY</a:t>
            </a:r>
          </a:p>
          <a:p>
            <a:pPr marL="0" indent="0">
              <a:buNone/>
              <a:defRPr/>
            </a:pPr>
            <a:endParaRPr lang="en-GB" sz="2400" dirty="0">
              <a:solidFill>
                <a:srgbClr val="000066"/>
              </a:solidFill>
            </a:endParaRPr>
          </a:p>
          <a:p>
            <a:pPr>
              <a:defRPr/>
            </a:pPr>
            <a:r>
              <a:rPr lang="en-GB" sz="2400" b="1" dirty="0">
                <a:solidFill>
                  <a:srgbClr val="000066"/>
                </a:solidFill>
              </a:rPr>
              <a:t>Unit 1: No Calculator	     </a:t>
            </a:r>
          </a:p>
          <a:p>
            <a:pPr>
              <a:defRPr/>
            </a:pPr>
            <a:r>
              <a:rPr lang="en-GB" sz="2400" b="1" dirty="0">
                <a:solidFill>
                  <a:srgbClr val="000066"/>
                </a:solidFill>
              </a:rPr>
              <a:t>Unit 2: Calculator allowed  </a:t>
            </a:r>
          </a:p>
          <a:p>
            <a:pPr>
              <a:defRPr/>
            </a:pPr>
            <a:endParaRPr lang="en-GB" sz="2400" dirty="0">
              <a:solidFill>
                <a:srgbClr val="000066"/>
              </a:solidFill>
            </a:endParaRPr>
          </a:p>
          <a:p>
            <a:pPr marL="0" indent="0">
              <a:buNone/>
              <a:defRPr/>
            </a:pPr>
            <a:r>
              <a:rPr lang="en-GB" sz="2400" b="1" u="sng" dirty="0">
                <a:solidFill>
                  <a:srgbClr val="000066"/>
                </a:solidFill>
              </a:rPr>
              <a:t>GCSE MATHEMATICS </a:t>
            </a:r>
          </a:p>
          <a:p>
            <a:pPr marL="0" indent="0">
              <a:buNone/>
              <a:defRPr/>
            </a:pPr>
            <a:endParaRPr lang="en-GB" sz="2400" dirty="0">
              <a:solidFill>
                <a:srgbClr val="000066"/>
              </a:solidFill>
            </a:endParaRPr>
          </a:p>
          <a:p>
            <a:pPr>
              <a:defRPr/>
            </a:pPr>
            <a:r>
              <a:rPr lang="en-GB" sz="2400" b="1" dirty="0">
                <a:solidFill>
                  <a:srgbClr val="000066"/>
                </a:solidFill>
              </a:rPr>
              <a:t>Unit 1: No Calculator	      </a:t>
            </a:r>
          </a:p>
          <a:p>
            <a:pPr>
              <a:defRPr/>
            </a:pPr>
            <a:r>
              <a:rPr lang="en-GB" sz="2400" b="1" dirty="0">
                <a:solidFill>
                  <a:srgbClr val="000066"/>
                </a:solidFill>
              </a:rPr>
              <a:t>Unit 2: Calculator allowed</a:t>
            </a:r>
            <a:endParaRPr lang="en-GB" sz="2400" dirty="0">
              <a:solidFill>
                <a:srgbClr val="000066"/>
              </a:solidFill>
            </a:endParaRPr>
          </a:p>
          <a:p>
            <a:pPr algn="ctr" eaLnBrk="1" hangingPunct="1">
              <a:buFontTx/>
              <a:buNone/>
              <a:defRPr/>
            </a:pPr>
            <a:endParaRPr lang="en-GB" altLang="en-US" sz="1600" dirty="0">
              <a:solidFill>
                <a:srgbClr val="000066"/>
              </a:solidFill>
              <a:latin typeface="Arial Rounded MT Bold" pitchFamily="34" charset="0"/>
              <a:ea typeface="ＭＳ Ｐゴシック" pitchFamily="34" charset="-128"/>
            </a:endParaRPr>
          </a:p>
        </p:txBody>
      </p:sp>
      <p:pic>
        <p:nvPicPr>
          <p:cNvPr id="6148" name="Picture 3">
            <a:extLst>
              <a:ext uri="{FF2B5EF4-FFF2-40B4-BE49-F238E27FC236}">
                <a16:creationId xmlns:a16="http://schemas.microsoft.com/office/drawing/2014/main" id="{8D99D88A-08DF-4F42-B0F0-6EF57B0C6E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Image result for quotes einstein 99">
            <a:extLst>
              <a:ext uri="{FF2B5EF4-FFF2-40B4-BE49-F238E27FC236}">
                <a16:creationId xmlns:a16="http://schemas.microsoft.com/office/drawing/2014/main" id="{AB41B053-5C72-4E5B-A995-D0ADAA7406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2851150"/>
            <a:ext cx="2743200" cy="1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703918"/>
      </p:ext>
    </p:extLst>
  </p:cSld>
  <p:clrMapOvr>
    <a:masterClrMapping/>
  </p:clrMapOvr>
  <p:transition spd="slow" advTm="16145"/>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November Exam Dates</a:t>
            </a:r>
            <a:endParaRPr lang="en-GB" dirty="0"/>
          </a:p>
        </p:txBody>
      </p:sp>
      <p:sp>
        <p:nvSpPr>
          <p:cNvPr id="3" name="Content Placeholder 2"/>
          <p:cNvSpPr>
            <a:spLocks noGrp="1"/>
          </p:cNvSpPr>
          <p:nvPr>
            <p:ph idx="1"/>
          </p:nvPr>
        </p:nvSpPr>
        <p:spPr>
          <a:xfrm>
            <a:off x="3347244" y="2133601"/>
            <a:ext cx="6934200" cy="1447800"/>
          </a:xfrm>
        </p:spPr>
        <p:txBody>
          <a:bodyPr/>
          <a:lstStyle/>
          <a:p>
            <a:r>
              <a:rPr lang="en-US" dirty="0" smtClean="0"/>
              <a:t>4</a:t>
            </a:r>
            <a:r>
              <a:rPr lang="en-US" baseline="30000" dirty="0" smtClean="0"/>
              <a:t>th</a:t>
            </a:r>
            <a:r>
              <a:rPr lang="en-US" dirty="0" smtClean="0"/>
              <a:t> November Drop down </a:t>
            </a:r>
          </a:p>
          <a:p>
            <a:r>
              <a:rPr lang="en-US" dirty="0" smtClean="0"/>
              <a:t>5</a:t>
            </a:r>
            <a:r>
              <a:rPr lang="en-US" baseline="30000" dirty="0" smtClean="0"/>
              <a:t>th</a:t>
            </a:r>
            <a:r>
              <a:rPr lang="en-US" dirty="0" smtClean="0"/>
              <a:t> November Numeracy Paper 1</a:t>
            </a:r>
          </a:p>
          <a:p>
            <a:endParaRPr lang="en-US" dirty="0" smtClean="0"/>
          </a:p>
          <a:p>
            <a:r>
              <a:rPr lang="en-US" dirty="0" smtClean="0"/>
              <a:t>6</a:t>
            </a:r>
            <a:r>
              <a:rPr lang="en-US" baseline="30000" dirty="0" smtClean="0"/>
              <a:t>th</a:t>
            </a:r>
            <a:r>
              <a:rPr lang="en-US" dirty="0" smtClean="0"/>
              <a:t> November Drop down </a:t>
            </a:r>
          </a:p>
          <a:p>
            <a:r>
              <a:rPr lang="en-US" dirty="0"/>
              <a:t>7</a:t>
            </a:r>
            <a:r>
              <a:rPr lang="en-US" baseline="30000" dirty="0" smtClean="0"/>
              <a:t>th</a:t>
            </a:r>
            <a:r>
              <a:rPr lang="en-US" dirty="0" smtClean="0"/>
              <a:t> November Numeracy Paper 2</a:t>
            </a:r>
          </a:p>
          <a:p>
            <a:pPr marL="0" indent="0">
              <a:buNone/>
            </a:pPr>
            <a:endParaRPr lang="en-US" dirty="0"/>
          </a:p>
        </p:txBody>
      </p:sp>
      <p:pic>
        <p:nvPicPr>
          <p:cNvPr id="4" name="Picture 3">
            <a:extLst>
              <a:ext uri="{FF2B5EF4-FFF2-40B4-BE49-F238E27FC236}">
                <a16:creationId xmlns:a16="http://schemas.microsoft.com/office/drawing/2014/main" id="{8D99D88A-08DF-4F42-B0F0-6EF57B0C6E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090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Revision Sessions</a:t>
            </a:r>
            <a:endParaRPr lang="en-GB" dirty="0"/>
          </a:p>
        </p:txBody>
      </p:sp>
      <p:sp>
        <p:nvSpPr>
          <p:cNvPr id="3" name="Content Placeholder 2"/>
          <p:cNvSpPr>
            <a:spLocks noGrp="1"/>
          </p:cNvSpPr>
          <p:nvPr>
            <p:ph idx="1"/>
          </p:nvPr>
        </p:nvSpPr>
        <p:spPr>
          <a:xfrm>
            <a:off x="2743200" y="1600201"/>
            <a:ext cx="7467600" cy="4525963"/>
          </a:xfrm>
        </p:spPr>
        <p:txBody>
          <a:bodyPr/>
          <a:lstStyle/>
          <a:p>
            <a:pPr marL="0" indent="0">
              <a:buNone/>
            </a:pPr>
            <a:endParaRPr lang="en-US" sz="2400" dirty="0"/>
          </a:p>
          <a:p>
            <a:pPr marL="0" indent="0">
              <a:buNone/>
            </a:pPr>
            <a:r>
              <a:rPr lang="en-US" sz="2400" dirty="0"/>
              <a:t>Miss Dawson Higher Revision – Thursday 3.15 to 4</a:t>
            </a:r>
          </a:p>
          <a:p>
            <a:pPr marL="0" indent="0">
              <a:buNone/>
            </a:pPr>
            <a:endParaRPr lang="en-US" sz="2400" dirty="0"/>
          </a:p>
          <a:p>
            <a:pPr marL="0" indent="0">
              <a:buNone/>
            </a:pPr>
            <a:r>
              <a:rPr lang="en-US" sz="2400" dirty="0" err="1"/>
              <a:t>Mrs</a:t>
            </a:r>
            <a:r>
              <a:rPr lang="en-US" sz="2400" dirty="0"/>
              <a:t> Timbrell Higher – Wednesday 3.15-4.10</a:t>
            </a:r>
          </a:p>
          <a:p>
            <a:pPr marL="0" indent="0">
              <a:buNone/>
            </a:pPr>
            <a:endParaRPr lang="en-US" sz="2400" dirty="0"/>
          </a:p>
          <a:p>
            <a:pPr marL="0" indent="0">
              <a:buNone/>
            </a:pPr>
            <a:r>
              <a:rPr lang="en-US" sz="2400" dirty="0" err="1"/>
              <a:t>Mr</a:t>
            </a:r>
            <a:r>
              <a:rPr lang="en-US" sz="2400" dirty="0"/>
              <a:t> Davies Intermediate – Wednesday or Thursday</a:t>
            </a:r>
          </a:p>
          <a:p>
            <a:pPr marL="0" indent="0">
              <a:buNone/>
            </a:pPr>
            <a:endParaRPr lang="en-US" sz="2400" dirty="0"/>
          </a:p>
          <a:p>
            <a:pPr marL="0" indent="0">
              <a:buNone/>
            </a:pPr>
            <a:endParaRPr lang="en-US" sz="2400" dirty="0"/>
          </a:p>
          <a:p>
            <a:pPr marL="0" indent="0">
              <a:buNone/>
            </a:pPr>
            <a:endParaRPr lang="en-GB" dirty="0"/>
          </a:p>
        </p:txBody>
      </p:sp>
      <p:pic>
        <p:nvPicPr>
          <p:cNvPr id="1026" name="Picture 2" descr="MathsDI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6826" y="4495800"/>
            <a:ext cx="6403975" cy="12457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extLst>
              <a:ext uri="{FF2B5EF4-FFF2-40B4-BE49-F238E27FC236}">
                <a16:creationId xmlns:a16="http://schemas.microsoft.com/office/drawing/2014/main" id="{6C039B65-5F9A-406E-8756-546B1F25EF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803900"/>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9523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2B7C0B3-1211-4D6E-9185-D319F574A55B}"/>
              </a:ext>
            </a:extLst>
          </p:cNvPr>
          <p:cNvSpPr>
            <a:spLocks noGrp="1" noChangeArrowheads="1"/>
          </p:cNvSpPr>
          <p:nvPr>
            <p:ph type="title"/>
          </p:nvPr>
        </p:nvSpPr>
        <p:spPr>
          <a:xfrm>
            <a:off x="2614613" y="150813"/>
            <a:ext cx="6858000" cy="990600"/>
          </a:xfrm>
        </p:spPr>
        <p:txBody>
          <a:bodyPr/>
          <a:lstStyle/>
          <a:p>
            <a:pPr>
              <a:defRPr/>
            </a:pPr>
            <a:r>
              <a:rPr lang="en-US" altLang="en-US" dirty="0">
                <a:solidFill>
                  <a:schemeClr val="accent1">
                    <a:lumMod val="75000"/>
                  </a:schemeClr>
                </a:solidFill>
                <a:ea typeface="ＭＳ Ｐゴシック" panose="020B0600070205080204" pitchFamily="34" charset="-128"/>
              </a:rPr>
              <a:t>Learning online</a:t>
            </a:r>
          </a:p>
        </p:txBody>
      </p:sp>
      <p:sp>
        <p:nvSpPr>
          <p:cNvPr id="14339" name="Content Placeholder 2">
            <a:extLst>
              <a:ext uri="{FF2B5EF4-FFF2-40B4-BE49-F238E27FC236}">
                <a16:creationId xmlns:a16="http://schemas.microsoft.com/office/drawing/2014/main" id="{60D96CEC-D781-4626-88FC-6C484AC67F65}"/>
              </a:ext>
            </a:extLst>
          </p:cNvPr>
          <p:cNvSpPr>
            <a:spLocks noGrp="1" noChangeArrowheads="1"/>
          </p:cNvSpPr>
          <p:nvPr>
            <p:ph idx="1"/>
          </p:nvPr>
        </p:nvSpPr>
        <p:spPr/>
        <p:txBody>
          <a:bodyPr/>
          <a:lstStyle/>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marL="0" indent="0">
              <a:buNone/>
              <a:defRPr/>
            </a:pPr>
            <a:endParaRPr lang="en-US" altLang="en-US" dirty="0">
              <a:ea typeface="ＭＳ Ｐゴシック" panose="020B0600070205080204" pitchFamily="34" charset="-128"/>
            </a:endParaRPr>
          </a:p>
        </p:txBody>
      </p:sp>
      <p:sp>
        <p:nvSpPr>
          <p:cNvPr id="17412" name="Rectangle 2">
            <a:extLst>
              <a:ext uri="{FF2B5EF4-FFF2-40B4-BE49-F238E27FC236}">
                <a16:creationId xmlns:a16="http://schemas.microsoft.com/office/drawing/2014/main" id="{92FD7E2D-1E06-4987-A397-A8ACADCE408A}"/>
              </a:ext>
            </a:extLst>
          </p:cNvPr>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p>
        </p:txBody>
      </p:sp>
      <p:sp>
        <p:nvSpPr>
          <p:cNvPr id="17413" name="Rectangle 3">
            <a:extLst>
              <a:ext uri="{FF2B5EF4-FFF2-40B4-BE49-F238E27FC236}">
                <a16:creationId xmlns:a16="http://schemas.microsoft.com/office/drawing/2014/main" id="{D70E6F82-C582-432A-86D4-A0E736BE362A}"/>
              </a:ext>
            </a:extLst>
          </p:cNvPr>
          <p:cNvSpPr>
            <a:spLocks noChangeArrowheads="1"/>
          </p:cNvSpPr>
          <p:nvPr/>
        </p:nvSpPr>
        <p:spPr bwMode="auto">
          <a:xfrm>
            <a:off x="3124201" y="5772150"/>
            <a:ext cx="4259263"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n-GB" altLang="en-US" sz="1800">
                <a:latin typeface="Calibri" panose="020F0502020204030204" pitchFamily="34" charset="0"/>
                <a:cs typeface="Times New Roman" panose="02020603050405020304" pitchFamily="18" charset="0"/>
                <a:hlinkClick r:id="rId2"/>
              </a:rPr>
              <a:t>https://www.symbaloo.com/mix/maths117</a:t>
            </a:r>
            <a:endParaRPr lang="en-GB" altLang="en-US" sz="800"/>
          </a:p>
          <a:p>
            <a:pPr>
              <a:spcBef>
                <a:spcPct val="0"/>
              </a:spcBef>
              <a:buFontTx/>
              <a:buNone/>
            </a:pPr>
            <a:endParaRPr lang="en-GB" altLang="en-US" sz="1800"/>
          </a:p>
        </p:txBody>
      </p:sp>
      <p:pic>
        <p:nvPicPr>
          <p:cNvPr id="17414" name="Picture 6">
            <a:extLst>
              <a:ext uri="{FF2B5EF4-FFF2-40B4-BE49-F238E27FC236}">
                <a16:creationId xmlns:a16="http://schemas.microsoft.com/office/drawing/2014/main" id="{6C039B65-5F9A-406E-8756-546B1F25EF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
            <a:extLst>
              <a:ext uri="{FF2B5EF4-FFF2-40B4-BE49-F238E27FC236}">
                <a16:creationId xmlns:a16="http://schemas.microsoft.com/office/drawing/2014/main" id="{FEAA2505-585A-4A10-9603-7625B29C93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4166" t="14427" r="15833" b="7281"/>
          <a:stretch>
            <a:fillRect/>
          </a:stretch>
        </p:blipFill>
        <p:spPr bwMode="auto">
          <a:xfrm>
            <a:off x="2667001" y="1038226"/>
            <a:ext cx="7491413" cy="471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7646090"/>
      </p:ext>
    </p:extLst>
  </p:cSld>
  <p:clrMapOvr>
    <a:masterClrMapping/>
  </p:clrMapOvr>
  <mc:AlternateContent xmlns:mc="http://schemas.openxmlformats.org/markup-compatibility/2006" xmlns:p14="http://schemas.microsoft.com/office/powerpoint/2010/main">
    <mc:Choice Requires="p14">
      <p:transition spd="slow" p14:dur="2000" advTm="18181"/>
    </mc:Choice>
    <mc:Fallback xmlns="">
      <p:transition spd="slow" advTm="181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4E2E405C-7943-4932-A155-536BD6997C52}"/>
              </a:ext>
            </a:extLst>
          </p:cNvPr>
          <p:cNvSpPr>
            <a:spLocks noGrp="1" noChangeArrowheads="1"/>
          </p:cNvSpPr>
          <p:nvPr>
            <p:ph type="title"/>
          </p:nvPr>
        </p:nvSpPr>
        <p:spPr>
          <a:xfrm>
            <a:off x="2895600" y="227013"/>
            <a:ext cx="6858000" cy="990600"/>
          </a:xfrm>
        </p:spPr>
        <p:txBody>
          <a:bodyPr/>
          <a:lstStyle/>
          <a:p>
            <a:pPr>
              <a:defRPr/>
            </a:pPr>
            <a:r>
              <a:rPr lang="en-US" altLang="en-US" dirty="0" err="1">
                <a:solidFill>
                  <a:schemeClr val="accent1">
                    <a:lumMod val="75000"/>
                  </a:schemeClr>
                </a:solidFill>
                <a:ea typeface="ＭＳ Ｐゴシック" panose="020B0600070205080204" pitchFamily="34" charset="-128"/>
              </a:rPr>
              <a:t>Mathswatch</a:t>
            </a:r>
            <a:endParaRPr lang="en-US" altLang="en-US" dirty="0">
              <a:solidFill>
                <a:schemeClr val="accent1">
                  <a:lumMod val="75000"/>
                </a:schemeClr>
              </a:solidFill>
              <a:ea typeface="ＭＳ Ｐゴシック" panose="020B0600070205080204" pitchFamily="34" charset="-128"/>
            </a:endParaRPr>
          </a:p>
        </p:txBody>
      </p:sp>
      <p:sp>
        <p:nvSpPr>
          <p:cNvPr id="20483" name="Content Placeholder 2">
            <a:extLst>
              <a:ext uri="{FF2B5EF4-FFF2-40B4-BE49-F238E27FC236}">
                <a16:creationId xmlns:a16="http://schemas.microsoft.com/office/drawing/2014/main" id="{98F1308E-0966-45C3-9F59-FE1641A8534A}"/>
              </a:ext>
            </a:extLst>
          </p:cNvPr>
          <p:cNvSpPr>
            <a:spLocks noGrp="1" noChangeArrowheads="1"/>
          </p:cNvSpPr>
          <p:nvPr>
            <p:ph idx="1"/>
          </p:nvPr>
        </p:nvSpPr>
        <p:spPr/>
        <p:txBody>
          <a:bodyPr/>
          <a:lstStyle/>
          <a:p>
            <a:endParaRPr lang="en-US" altLang="en-US">
              <a:ea typeface="ＭＳ Ｐゴシック" panose="020B0600070205080204" pitchFamily="34" charset="-128"/>
            </a:endParaRPr>
          </a:p>
        </p:txBody>
      </p:sp>
      <p:pic>
        <p:nvPicPr>
          <p:cNvPr id="20484" name="Picture 2">
            <a:extLst>
              <a:ext uri="{FF2B5EF4-FFF2-40B4-BE49-F238E27FC236}">
                <a16:creationId xmlns:a16="http://schemas.microsoft.com/office/drawing/2014/main" id="{E6041A77-2D68-4119-97D5-3F8FD4764D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897" t="14455" r="23880" b="5315"/>
          <a:stretch>
            <a:fillRect/>
          </a:stretch>
        </p:blipFill>
        <p:spPr bwMode="auto">
          <a:xfrm>
            <a:off x="3050599" y="914400"/>
            <a:ext cx="6837362"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5" name="Picture 4">
            <a:extLst>
              <a:ext uri="{FF2B5EF4-FFF2-40B4-BE49-F238E27FC236}">
                <a16:creationId xmlns:a16="http://schemas.microsoft.com/office/drawing/2014/main" id="{4E270E0D-DD0C-4C20-A02E-5C0AD0EB0D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4647789"/>
      </p:ext>
    </p:extLst>
  </p:cSld>
  <p:clrMapOvr>
    <a:masterClrMapping/>
  </p:clrMapOvr>
  <mc:AlternateContent xmlns:mc="http://schemas.openxmlformats.org/markup-compatibility/2006" xmlns:p14="http://schemas.microsoft.com/office/powerpoint/2010/main">
    <mc:Choice Requires="p14">
      <p:transition spd="slow" p14:dur="2000" advTm="22892"/>
    </mc:Choice>
    <mc:Fallback xmlns="">
      <p:transition spd="slow" advTm="2289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FF9111FC-215D-49B0-A77C-6642E109AE2E}"/>
              </a:ext>
            </a:extLst>
          </p:cNvPr>
          <p:cNvSpPr>
            <a:spLocks noGrp="1" noChangeArrowheads="1"/>
          </p:cNvSpPr>
          <p:nvPr>
            <p:ph type="title"/>
          </p:nvPr>
        </p:nvSpPr>
        <p:spPr/>
        <p:txBody>
          <a:bodyPr/>
          <a:lstStyle/>
          <a:p>
            <a:r>
              <a:rPr lang="en-US" altLang="en-US">
                <a:ea typeface="ＭＳ Ｐゴシック" panose="020B0600070205080204" pitchFamily="34" charset="-128"/>
              </a:rPr>
              <a:t>Revision Cards</a:t>
            </a:r>
            <a:endParaRPr lang="en-GB" altLang="en-US">
              <a:ea typeface="ＭＳ Ｐゴシック" panose="020B0600070205080204" pitchFamily="34" charset="-128"/>
            </a:endParaRPr>
          </a:p>
        </p:txBody>
      </p:sp>
      <p:sp>
        <p:nvSpPr>
          <p:cNvPr id="22531" name="Content Placeholder 2">
            <a:extLst>
              <a:ext uri="{FF2B5EF4-FFF2-40B4-BE49-F238E27FC236}">
                <a16:creationId xmlns:a16="http://schemas.microsoft.com/office/drawing/2014/main" id="{D385971D-CF8D-47B3-A59C-1B75DFB3BAE5}"/>
              </a:ext>
            </a:extLst>
          </p:cNvPr>
          <p:cNvSpPr>
            <a:spLocks noGrp="1" noChangeArrowheads="1"/>
          </p:cNvSpPr>
          <p:nvPr>
            <p:ph idx="1"/>
          </p:nvPr>
        </p:nvSpPr>
        <p:spPr/>
        <p:txBody>
          <a:bodyPr/>
          <a:lstStyle/>
          <a:p>
            <a:r>
              <a:rPr lang="en-US" altLang="en-US" sz="2800" dirty="0">
                <a:ea typeface="ＭＳ Ｐゴシック" panose="020B0600070205080204" pitchFamily="34" charset="-128"/>
              </a:rPr>
              <a:t>Blank ones </a:t>
            </a:r>
          </a:p>
          <a:p>
            <a:r>
              <a:rPr lang="en-US" altLang="en-US" sz="2800" dirty="0">
                <a:ea typeface="ＭＳ Ｐゴシック" panose="020B0600070205080204" pitchFamily="34" charset="-128"/>
              </a:rPr>
              <a:t>Corbett </a:t>
            </a:r>
            <a:r>
              <a:rPr lang="en-US" altLang="en-US" sz="2800" dirty="0" err="1">
                <a:ea typeface="ＭＳ Ｐゴシック" panose="020B0600070205080204" pitchFamily="34" charset="-128"/>
              </a:rPr>
              <a:t>Maths</a:t>
            </a:r>
            <a:endParaRPr lang="en-US" altLang="en-US" sz="2800" dirty="0">
              <a:ea typeface="ＭＳ Ｐゴシック" panose="020B0600070205080204" pitchFamily="34" charset="-128"/>
            </a:endParaRPr>
          </a:p>
          <a:p>
            <a:endParaRPr lang="en-GB" altLang="en-US" dirty="0">
              <a:ea typeface="ＭＳ Ｐゴシック" panose="020B0600070205080204" pitchFamily="34" charset="-128"/>
            </a:endParaRPr>
          </a:p>
        </p:txBody>
      </p:sp>
      <p:pic>
        <p:nvPicPr>
          <p:cNvPr id="22532" name="Picture 3">
            <a:extLst>
              <a:ext uri="{FF2B5EF4-FFF2-40B4-BE49-F238E27FC236}">
                <a16:creationId xmlns:a16="http://schemas.microsoft.com/office/drawing/2014/main" id="{3BD0A7FB-3540-4095-BE4E-98ECFECB2F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99" t="7912" r="39166" b="20357"/>
          <a:stretch>
            <a:fillRect/>
          </a:stretch>
        </p:blipFill>
        <p:spPr bwMode="auto">
          <a:xfrm>
            <a:off x="6019800" y="2438401"/>
            <a:ext cx="4191000" cy="368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a:extLst>
              <a:ext uri="{FF2B5EF4-FFF2-40B4-BE49-F238E27FC236}">
                <a16:creationId xmlns:a16="http://schemas.microsoft.com/office/drawing/2014/main" id="{89896A07-DE98-4905-8BB2-63038C33FC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083770"/>
      </p:ext>
    </p:extLst>
  </p:cSld>
  <p:clrMapOvr>
    <a:masterClrMapping/>
  </p:clrMapOvr>
  <mc:AlternateContent xmlns:mc="http://schemas.openxmlformats.org/markup-compatibility/2006" xmlns:p14="http://schemas.microsoft.com/office/powerpoint/2010/main">
    <mc:Choice Requires="p14">
      <p:transition spd="slow" p14:dur="2000" advTm="13984"/>
    </mc:Choice>
    <mc:Fallback xmlns="">
      <p:transition spd="slow" advTm="1398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a:extLst>
              <a:ext uri="{FF2B5EF4-FFF2-40B4-BE49-F238E27FC236}">
                <a16:creationId xmlns:a16="http://schemas.microsoft.com/office/drawing/2014/main" id="{97429BDF-C66B-4590-9B7C-6A104D0C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6550" y="685801"/>
            <a:ext cx="2160588"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Box 7">
            <a:extLst>
              <a:ext uri="{FF2B5EF4-FFF2-40B4-BE49-F238E27FC236}">
                <a16:creationId xmlns:a16="http://schemas.microsoft.com/office/drawing/2014/main" id="{B164907D-2CE7-42BD-8AED-4FE3935ABBCA}"/>
              </a:ext>
            </a:extLst>
          </p:cNvPr>
          <p:cNvSpPr txBox="1">
            <a:spLocks noChangeArrowheads="1"/>
          </p:cNvSpPr>
          <p:nvPr/>
        </p:nvSpPr>
        <p:spPr bwMode="auto">
          <a:xfrm>
            <a:off x="5800726" y="5329239"/>
            <a:ext cx="36353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3000" b="1"/>
          </a:p>
        </p:txBody>
      </p:sp>
      <p:sp>
        <p:nvSpPr>
          <p:cNvPr id="23556" name="TextBox 8">
            <a:extLst>
              <a:ext uri="{FF2B5EF4-FFF2-40B4-BE49-F238E27FC236}">
                <a16:creationId xmlns:a16="http://schemas.microsoft.com/office/drawing/2014/main" id="{14E3973B-8DEE-4684-B3EC-5062666EEAA3}"/>
              </a:ext>
            </a:extLst>
          </p:cNvPr>
          <p:cNvSpPr txBox="1">
            <a:spLocks noChangeArrowheads="1"/>
          </p:cNvSpPr>
          <p:nvPr/>
        </p:nvSpPr>
        <p:spPr bwMode="auto">
          <a:xfrm>
            <a:off x="1731964" y="5143501"/>
            <a:ext cx="4448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b="1" dirty="0"/>
              <a:t>     CASIO fx-83GT X</a:t>
            </a:r>
          </a:p>
          <a:p>
            <a:pPr algn="ctr" eaLnBrk="1" hangingPunct="1">
              <a:spcBef>
                <a:spcPct val="0"/>
              </a:spcBef>
              <a:buFontTx/>
              <a:buNone/>
            </a:pPr>
            <a:r>
              <a:rPr lang="en-GB" altLang="en-US" sz="3000" b="1" dirty="0"/>
              <a:t>£10 </a:t>
            </a:r>
          </a:p>
          <a:p>
            <a:pPr algn="ctr" eaLnBrk="1" hangingPunct="1">
              <a:spcBef>
                <a:spcPct val="0"/>
              </a:spcBef>
              <a:buFontTx/>
              <a:buNone/>
            </a:pPr>
            <a:r>
              <a:rPr lang="en-GB" altLang="en-US" sz="3000" b="1" dirty="0"/>
              <a:t>RRP £15</a:t>
            </a:r>
          </a:p>
        </p:txBody>
      </p:sp>
      <p:pic>
        <p:nvPicPr>
          <p:cNvPr id="23557" name="Picture 10">
            <a:extLst>
              <a:ext uri="{FF2B5EF4-FFF2-40B4-BE49-F238E27FC236}">
                <a16:creationId xmlns:a16="http://schemas.microsoft.com/office/drawing/2014/main" id="{A25DAE4D-6AB0-4BAB-8AFC-BF0B99FDC9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2">
            <a:extLst>
              <a:ext uri="{FF2B5EF4-FFF2-40B4-BE49-F238E27FC236}">
                <a16:creationId xmlns:a16="http://schemas.microsoft.com/office/drawing/2014/main" id="{A7FE8BC5-2B67-4ABF-8894-080EA51EB8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1667" t="20361" r="46667" b="17392"/>
          <a:stretch>
            <a:fillRect/>
          </a:stretch>
        </p:blipFill>
        <p:spPr bwMode="auto">
          <a:xfrm>
            <a:off x="6594475" y="747714"/>
            <a:ext cx="2438400" cy="393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TextBox 8">
            <a:extLst>
              <a:ext uri="{FF2B5EF4-FFF2-40B4-BE49-F238E27FC236}">
                <a16:creationId xmlns:a16="http://schemas.microsoft.com/office/drawing/2014/main" id="{34079730-2EE7-43F4-8B30-46FDF03EFB4C}"/>
              </a:ext>
            </a:extLst>
          </p:cNvPr>
          <p:cNvSpPr txBox="1">
            <a:spLocks noChangeArrowheads="1"/>
          </p:cNvSpPr>
          <p:nvPr/>
        </p:nvSpPr>
        <p:spPr bwMode="auto">
          <a:xfrm>
            <a:off x="5589589" y="5059363"/>
            <a:ext cx="44481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b="1"/>
              <a:t>     CASIO fx-991EX</a:t>
            </a:r>
          </a:p>
          <a:p>
            <a:pPr algn="ctr" eaLnBrk="1" hangingPunct="1">
              <a:spcBef>
                <a:spcPct val="0"/>
              </a:spcBef>
              <a:buFontTx/>
              <a:buNone/>
            </a:pPr>
            <a:r>
              <a:rPr lang="en-GB" altLang="en-US" sz="3000" b="1"/>
              <a:t>RRP £28</a:t>
            </a:r>
          </a:p>
          <a:p>
            <a:pPr algn="ctr" eaLnBrk="1" hangingPunct="1">
              <a:spcBef>
                <a:spcPct val="0"/>
              </a:spcBef>
              <a:buFontTx/>
              <a:buNone/>
            </a:pPr>
            <a:endParaRPr lang="en-GB" altLang="en-US" sz="3000" b="1"/>
          </a:p>
        </p:txBody>
      </p:sp>
    </p:spTree>
    <p:extLst>
      <p:ext uri="{BB962C8B-B14F-4D97-AF65-F5344CB8AC3E}">
        <p14:creationId xmlns:p14="http://schemas.microsoft.com/office/powerpoint/2010/main" val="1829114407"/>
      </p:ext>
    </p:extLst>
  </p:cSld>
  <p:clrMapOvr>
    <a:masterClrMapping/>
  </p:clrMapOvr>
  <mc:AlternateContent xmlns:mc="http://schemas.openxmlformats.org/markup-compatibility/2006" xmlns:p14="http://schemas.microsoft.com/office/powerpoint/2010/main">
    <mc:Choice Requires="p14">
      <p:transition spd="slow" p14:dur="2000" advTm="34715"/>
    </mc:Choice>
    <mc:Fallback xmlns="">
      <p:transition spd="slow" advTm="3471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3">
            <a:extLst>
              <a:ext uri="{FF2B5EF4-FFF2-40B4-BE49-F238E27FC236}">
                <a16:creationId xmlns:a16="http://schemas.microsoft.com/office/drawing/2014/main" id="{C1790D08-8C37-4566-A671-28EA4F15AD63}"/>
              </a:ext>
            </a:extLst>
          </p:cNvPr>
          <p:cNvSpPr txBox="1">
            <a:spLocks noChangeArrowheads="1"/>
          </p:cNvSpPr>
          <p:nvPr/>
        </p:nvSpPr>
        <p:spPr bwMode="auto">
          <a:xfrm>
            <a:off x="1670050" y="252414"/>
            <a:ext cx="8534400" cy="70802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defRPr/>
            </a:pPr>
            <a:r>
              <a:rPr lang="en-GB" altLang="en-US" sz="4000" dirty="0">
                <a:solidFill>
                  <a:schemeClr val="accent1">
                    <a:lumMod val="75000"/>
                  </a:schemeClr>
                </a:solidFill>
                <a:latin typeface="Arial Rounded MT Bold" panose="020F0704030504030204" pitchFamily="34" charset="0"/>
              </a:rPr>
              <a:t>Study Tips for Pupils…</a:t>
            </a:r>
            <a:endParaRPr lang="en-GB" altLang="en-US" sz="4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3D826C2-1930-4C7B-9C16-ACA49E72FCB9}"/>
              </a:ext>
            </a:extLst>
          </p:cNvPr>
          <p:cNvSpPr txBox="1"/>
          <p:nvPr/>
        </p:nvSpPr>
        <p:spPr>
          <a:xfrm>
            <a:off x="2879725" y="1417638"/>
            <a:ext cx="5754688" cy="646112"/>
          </a:xfrm>
          <a:prstGeom prst="rect">
            <a:avLst/>
          </a:prstGeom>
          <a:noFill/>
        </p:spPr>
        <p:txBody>
          <a:bodyPr>
            <a:spAutoFit/>
          </a:bodyPr>
          <a:lstStyle/>
          <a:p>
            <a:pPr marL="257175" indent="-257175">
              <a:buFont typeface="Wingdings" panose="05000000000000000000" pitchFamily="2" charset="2"/>
              <a:buChar char="§"/>
              <a:defRPr/>
            </a:pPr>
            <a:r>
              <a:rPr lang="en-GB" dirty="0">
                <a:solidFill>
                  <a:srgbClr val="000066"/>
                </a:solidFill>
              </a:rPr>
              <a:t>Do not revise for more than 1 hour without taking a 5-10 minute break.  Stay hydrated and drink water.</a:t>
            </a:r>
          </a:p>
        </p:txBody>
      </p:sp>
      <p:sp>
        <p:nvSpPr>
          <p:cNvPr id="25604" name="TextBox 5">
            <a:extLst>
              <a:ext uri="{FF2B5EF4-FFF2-40B4-BE49-F238E27FC236}">
                <a16:creationId xmlns:a16="http://schemas.microsoft.com/office/drawing/2014/main" id="{C9CCFCD7-D77C-4105-AF46-0464DBE386AC}"/>
              </a:ext>
            </a:extLst>
          </p:cNvPr>
          <p:cNvSpPr txBox="1">
            <a:spLocks noChangeArrowheads="1"/>
          </p:cNvSpPr>
          <p:nvPr/>
        </p:nvSpPr>
        <p:spPr bwMode="auto">
          <a:xfrm>
            <a:off x="2879726" y="2165351"/>
            <a:ext cx="6988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Stay focused.  Hours can be easily wasted on social networks and mobile phones. Revise when you are most alert.</a:t>
            </a:r>
          </a:p>
        </p:txBody>
      </p:sp>
      <p:sp>
        <p:nvSpPr>
          <p:cNvPr id="25605" name="TextBox 6">
            <a:extLst>
              <a:ext uri="{FF2B5EF4-FFF2-40B4-BE49-F238E27FC236}">
                <a16:creationId xmlns:a16="http://schemas.microsoft.com/office/drawing/2014/main" id="{228BEC63-1996-4FCF-B829-58FC8BD87B91}"/>
              </a:ext>
            </a:extLst>
          </p:cNvPr>
          <p:cNvSpPr txBox="1">
            <a:spLocks noChangeArrowheads="1"/>
          </p:cNvSpPr>
          <p:nvPr/>
        </p:nvSpPr>
        <p:spPr bwMode="auto">
          <a:xfrm>
            <a:off x="2879726" y="2906714"/>
            <a:ext cx="593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Plan to revise specific topics.</a:t>
            </a:r>
          </a:p>
        </p:txBody>
      </p:sp>
      <p:sp>
        <p:nvSpPr>
          <p:cNvPr id="25606" name="TextBox 7">
            <a:extLst>
              <a:ext uri="{FF2B5EF4-FFF2-40B4-BE49-F238E27FC236}">
                <a16:creationId xmlns:a16="http://schemas.microsoft.com/office/drawing/2014/main" id="{C2F41DBA-A9B6-4603-A859-092B9A0BB00C}"/>
              </a:ext>
            </a:extLst>
          </p:cNvPr>
          <p:cNvSpPr txBox="1">
            <a:spLocks noChangeArrowheads="1"/>
          </p:cNvSpPr>
          <p:nvPr/>
        </p:nvSpPr>
        <p:spPr bwMode="auto">
          <a:xfrm>
            <a:off x="2879726" y="3378200"/>
            <a:ext cx="59340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dirty="0">
                <a:solidFill>
                  <a:srgbClr val="000066"/>
                </a:solidFill>
              </a:rPr>
              <a:t>Target difficult topics and do not avoid them.  </a:t>
            </a:r>
          </a:p>
          <a:p>
            <a:pPr eaLnBrk="1" hangingPunct="1">
              <a:spcBef>
                <a:spcPct val="0"/>
              </a:spcBef>
              <a:buFont typeface="Wingdings" panose="05000000000000000000" pitchFamily="2" charset="2"/>
              <a:buChar char="§"/>
            </a:pPr>
            <a:endParaRPr lang="en-GB" altLang="en-US" sz="1800" dirty="0">
              <a:solidFill>
                <a:srgbClr val="000066"/>
              </a:solidFill>
            </a:endParaRPr>
          </a:p>
          <a:p>
            <a:pPr eaLnBrk="1" hangingPunct="1">
              <a:spcBef>
                <a:spcPct val="0"/>
              </a:spcBef>
              <a:buFont typeface="Wingdings" panose="05000000000000000000" pitchFamily="2" charset="2"/>
              <a:buChar char="§"/>
            </a:pPr>
            <a:r>
              <a:rPr lang="en-GB" altLang="en-US" sz="1800" dirty="0">
                <a:solidFill>
                  <a:srgbClr val="000066"/>
                </a:solidFill>
              </a:rPr>
              <a:t>Have a revision area at home</a:t>
            </a:r>
            <a:r>
              <a:rPr lang="en-GB" altLang="en-US" sz="1800" dirty="0"/>
              <a:t>.</a:t>
            </a:r>
          </a:p>
        </p:txBody>
      </p:sp>
      <p:sp>
        <p:nvSpPr>
          <p:cNvPr id="25607" name="TextBox 9">
            <a:extLst>
              <a:ext uri="{FF2B5EF4-FFF2-40B4-BE49-F238E27FC236}">
                <a16:creationId xmlns:a16="http://schemas.microsoft.com/office/drawing/2014/main" id="{978412A8-A449-4BC4-B6C0-FD0E47704D7F}"/>
              </a:ext>
            </a:extLst>
          </p:cNvPr>
          <p:cNvSpPr txBox="1">
            <a:spLocks noChangeArrowheads="1"/>
          </p:cNvSpPr>
          <p:nvPr/>
        </p:nvSpPr>
        <p:spPr bwMode="auto">
          <a:xfrm>
            <a:off x="2879726" y="4318496"/>
            <a:ext cx="593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Motivate yourself.  Find a reason to want to succeed</a:t>
            </a:r>
            <a:r>
              <a:rPr lang="en-GB" altLang="en-US" sz="1800"/>
              <a:t>.</a:t>
            </a:r>
          </a:p>
        </p:txBody>
      </p:sp>
      <p:sp>
        <p:nvSpPr>
          <p:cNvPr id="25608" name="TextBox 10">
            <a:extLst>
              <a:ext uri="{FF2B5EF4-FFF2-40B4-BE49-F238E27FC236}">
                <a16:creationId xmlns:a16="http://schemas.microsoft.com/office/drawing/2014/main" id="{2B8ADD5D-0282-48FA-BBF9-BF21185B9245}"/>
              </a:ext>
            </a:extLst>
          </p:cNvPr>
          <p:cNvSpPr txBox="1">
            <a:spLocks noChangeArrowheads="1"/>
          </p:cNvSpPr>
          <p:nvPr/>
        </p:nvSpPr>
        <p:spPr bwMode="auto">
          <a:xfrm>
            <a:off x="2879726" y="4703763"/>
            <a:ext cx="59340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dirty="0">
                <a:solidFill>
                  <a:srgbClr val="000066"/>
                </a:solidFill>
              </a:rPr>
              <a:t>Answer questions from past papers, Maths DIY has great resources</a:t>
            </a:r>
          </a:p>
          <a:p>
            <a:pPr eaLnBrk="1" hangingPunct="1">
              <a:spcBef>
                <a:spcPct val="0"/>
              </a:spcBef>
              <a:buFont typeface="Wingdings" panose="05000000000000000000" pitchFamily="2" charset="2"/>
              <a:buChar char="§"/>
            </a:pPr>
            <a:r>
              <a:rPr lang="en-GB" altLang="en-US" sz="1800" dirty="0">
                <a:solidFill>
                  <a:srgbClr val="000066"/>
                </a:solidFill>
              </a:rPr>
              <a:t>Make your own papers on WJEC exam builder.</a:t>
            </a:r>
          </a:p>
        </p:txBody>
      </p:sp>
      <p:sp>
        <p:nvSpPr>
          <p:cNvPr id="25609" name="TextBox 11">
            <a:extLst>
              <a:ext uri="{FF2B5EF4-FFF2-40B4-BE49-F238E27FC236}">
                <a16:creationId xmlns:a16="http://schemas.microsoft.com/office/drawing/2014/main" id="{3697A66E-D79C-42D4-A85C-510664634820}"/>
              </a:ext>
            </a:extLst>
          </p:cNvPr>
          <p:cNvSpPr txBox="1">
            <a:spLocks noChangeArrowheads="1"/>
          </p:cNvSpPr>
          <p:nvPr/>
        </p:nvSpPr>
        <p:spPr bwMode="auto">
          <a:xfrm>
            <a:off x="2879726" y="5630864"/>
            <a:ext cx="71786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Don’t leave revision until last minute. Eat properly. Sleep          properly.</a:t>
            </a:r>
          </a:p>
          <a:p>
            <a:pPr eaLnBrk="1" hangingPunct="1">
              <a:spcBef>
                <a:spcPct val="0"/>
              </a:spcBef>
              <a:buFont typeface="Wingdings" panose="05000000000000000000" pitchFamily="2" charset="2"/>
              <a:buChar char="§"/>
            </a:pPr>
            <a:r>
              <a:rPr lang="en-GB" altLang="en-US" sz="1800">
                <a:solidFill>
                  <a:srgbClr val="000066"/>
                </a:solidFill>
              </a:rPr>
              <a:t>Enjoy it!!</a:t>
            </a:r>
          </a:p>
        </p:txBody>
      </p:sp>
      <p:pic>
        <p:nvPicPr>
          <p:cNvPr id="25610" name="Picture 13">
            <a:extLst>
              <a:ext uri="{FF2B5EF4-FFF2-40B4-BE49-F238E27FC236}">
                <a16:creationId xmlns:a16="http://schemas.microsoft.com/office/drawing/2014/main" id="{91C1D138-0D94-4E01-9911-FDF373B8E3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1064" y="5635626"/>
            <a:ext cx="896937"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2047972"/>
      </p:ext>
    </p:extLst>
  </p:cSld>
  <p:clrMapOvr>
    <a:masterClrMapping/>
  </p:clrMapOvr>
  <mc:AlternateContent xmlns:mc="http://schemas.openxmlformats.org/markup-compatibility/2006" xmlns:p14="http://schemas.microsoft.com/office/powerpoint/2010/main">
    <mc:Choice Requires="p14">
      <p:transition spd="slow" p14:dur="2000" advTm="9055"/>
    </mc:Choice>
    <mc:Fallback xmlns="">
      <p:transition spd="slow" advTm="905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9F5E50D-FA8A-47A9-9844-B22BE564D31A}"/>
              </a:ext>
            </a:extLst>
          </p:cNvPr>
          <p:cNvSpPr>
            <a:spLocks noGrp="1" noChangeArrowheads="1"/>
          </p:cNvSpPr>
          <p:nvPr>
            <p:ph type="title"/>
          </p:nvPr>
        </p:nvSpPr>
        <p:spPr>
          <a:xfrm>
            <a:off x="2895600" y="152400"/>
            <a:ext cx="6858000" cy="990600"/>
          </a:xfrm>
        </p:spPr>
        <p:txBody>
          <a:bodyPr/>
          <a:lstStyle/>
          <a:p>
            <a:pPr eaLnBrk="1" hangingPunct="1">
              <a:defRPr/>
            </a:pPr>
            <a:r>
              <a:rPr lang="en-GB" altLang="en-US" dirty="0">
                <a:solidFill>
                  <a:schemeClr val="accent1">
                    <a:lumMod val="75000"/>
                  </a:schemeClr>
                </a:solidFill>
                <a:latin typeface="Arial Rounded MT Bold" panose="020F0704030504030204" pitchFamily="34" charset="0"/>
                <a:ea typeface="ＭＳ Ｐゴシック" panose="020B0600070205080204" pitchFamily="34" charset="-128"/>
              </a:rPr>
              <a:t>Parents can…</a:t>
            </a:r>
          </a:p>
        </p:txBody>
      </p:sp>
      <p:sp>
        <p:nvSpPr>
          <p:cNvPr id="29699" name="Rectangle 3">
            <a:extLst>
              <a:ext uri="{FF2B5EF4-FFF2-40B4-BE49-F238E27FC236}">
                <a16:creationId xmlns:a16="http://schemas.microsoft.com/office/drawing/2014/main" id="{703AEF6E-F3C4-4AC1-B21D-A6AED10C5985}"/>
              </a:ext>
            </a:extLst>
          </p:cNvPr>
          <p:cNvSpPr>
            <a:spLocks noGrp="1" noChangeArrowheads="1"/>
          </p:cNvSpPr>
          <p:nvPr>
            <p:ph type="body" idx="1"/>
          </p:nvPr>
        </p:nvSpPr>
        <p:spPr>
          <a:xfrm>
            <a:off x="3124200" y="1219200"/>
            <a:ext cx="6934200" cy="4953000"/>
          </a:xfrm>
        </p:spPr>
        <p:txBody>
          <a:bodyPr/>
          <a:lstStyle/>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complete all homework tasks on time</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attend revision sessions</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have all materials needed for a successful revision programme</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Reward/praise students for their hard work</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Help them learn their formulas’!!</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Ask the Maths Department for support</a:t>
            </a:r>
          </a:p>
          <a:p>
            <a:pPr eaLnBrk="1" hangingPunct="1">
              <a:lnSpc>
                <a:spcPct val="90000"/>
              </a:lnSpc>
            </a:pPr>
            <a:endParaRPr lang="en-GB" altLang="en-US">
              <a:solidFill>
                <a:srgbClr val="000066"/>
              </a:solidFill>
              <a:latin typeface="Arial Rounded MT Bold" panose="020F0704030504030204" pitchFamily="34" charset="0"/>
              <a:ea typeface="ＭＳ Ｐゴシック" panose="020B0600070205080204" pitchFamily="34" charset="-128"/>
            </a:endParaRPr>
          </a:p>
          <a:p>
            <a:pPr eaLnBrk="1" hangingPunct="1">
              <a:lnSpc>
                <a:spcPct val="90000"/>
              </a:lnSpc>
            </a:pPr>
            <a:endParaRPr lang="en-GB" altLang="en-US" b="1">
              <a:solidFill>
                <a:srgbClr val="000066"/>
              </a:solidFill>
              <a:latin typeface="Arial Rounded MT Bold" panose="020F0704030504030204" pitchFamily="34" charset="0"/>
              <a:ea typeface="ＭＳ Ｐゴシック" panose="020B0600070205080204" pitchFamily="34" charset="-128"/>
            </a:endParaRPr>
          </a:p>
          <a:p>
            <a:pPr eaLnBrk="1" hangingPunct="1">
              <a:lnSpc>
                <a:spcPct val="90000"/>
              </a:lnSpc>
            </a:pPr>
            <a:endParaRPr lang="en-GB" altLang="en-US" sz="2400">
              <a:ea typeface="ＭＳ Ｐゴシック" panose="020B0600070205080204" pitchFamily="34" charset="-128"/>
            </a:endParaRPr>
          </a:p>
        </p:txBody>
      </p:sp>
      <p:pic>
        <p:nvPicPr>
          <p:cNvPr id="26628" name="Picture 3">
            <a:extLst>
              <a:ext uri="{FF2B5EF4-FFF2-40B4-BE49-F238E27FC236}">
                <a16:creationId xmlns:a16="http://schemas.microsoft.com/office/drawing/2014/main" id="{A23E56B8-D4DD-45BF-8A20-440CDAC77F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32868909"/>
      </p:ext>
    </p:extLst>
  </p:cSld>
  <p:clrMapOvr>
    <a:masterClrMapping/>
  </p:clrMapOvr>
  <mc:AlternateContent xmlns:mc="http://schemas.openxmlformats.org/markup-compatibility/2006" xmlns:p14="http://schemas.microsoft.com/office/powerpoint/2010/main">
    <mc:Choice Requires="p14">
      <p:transition spd="slow" p14:dur="2000" advTm="8774"/>
    </mc:Choice>
    <mc:Fallback xmlns="">
      <p:transition spd="slow" advTm="877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anim calcmode="lin" valueType="num">
                                      <p:cBhvr additive="base">
                                        <p:cTn id="11" dur="5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969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anim calcmode="lin" valueType="num">
                                      <p:cBhvr additive="base">
                                        <p:cTn id="15" dur="5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9699">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anim calcmode="lin" valueType="num">
                                      <p:cBhvr additive="base">
                                        <p:cTn id="19" dur="5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699">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anim calcmode="lin" valueType="num">
                                      <p:cBhvr additive="base">
                                        <p:cTn id="23" dur="5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9699">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anim calcmode="lin" valueType="num">
                                      <p:cBhvr additive="base">
                                        <p:cTn id="27" dur="5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969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a:extLst>
              <a:ext uri="{FF2B5EF4-FFF2-40B4-BE49-F238E27FC236}">
                <a16:creationId xmlns:a16="http://schemas.microsoft.com/office/drawing/2014/main" id="{53F13872-5175-47BA-8D08-48BB508C29DA}"/>
              </a:ext>
            </a:extLst>
          </p:cNvPr>
          <p:cNvSpPr txBox="1">
            <a:spLocks noChangeArrowheads="1"/>
          </p:cNvSpPr>
          <p:nvPr/>
        </p:nvSpPr>
        <p:spPr bwMode="auto">
          <a:xfrm>
            <a:off x="3051175" y="1135064"/>
            <a:ext cx="63309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u="sng">
                <a:latin typeface="Times New Roman" panose="02020603050405020304" pitchFamily="18" charset="0"/>
                <a:cs typeface="Times New Roman" panose="02020603050405020304" pitchFamily="18" charset="0"/>
              </a:rPr>
              <a:t>Other equipment</a:t>
            </a:r>
            <a:endParaRPr lang="en-GB" altLang="en-US" sz="3000">
              <a:latin typeface="Times New Roman" panose="02020603050405020304" pitchFamily="18" charset="0"/>
              <a:cs typeface="Times New Roman" panose="02020603050405020304" pitchFamily="18" charset="0"/>
            </a:endParaRPr>
          </a:p>
        </p:txBody>
      </p:sp>
      <p:pic>
        <p:nvPicPr>
          <p:cNvPr id="24579" name="Picture 2">
            <a:extLst>
              <a:ext uri="{FF2B5EF4-FFF2-40B4-BE49-F238E27FC236}">
                <a16:creationId xmlns:a16="http://schemas.microsoft.com/office/drawing/2014/main" id="{2CC49B80-5E9B-4EFE-9F0C-C2B2E21D7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1863" y="1843089"/>
            <a:ext cx="3149600"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a:extLst>
              <a:ext uri="{FF2B5EF4-FFF2-40B4-BE49-F238E27FC236}">
                <a16:creationId xmlns:a16="http://schemas.microsoft.com/office/drawing/2014/main" id="{F8A0337E-DA4E-472F-A187-DA0D1C030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8588" y="3668713"/>
            <a:ext cx="160496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4">
            <a:extLst>
              <a:ext uri="{FF2B5EF4-FFF2-40B4-BE49-F238E27FC236}">
                <a16:creationId xmlns:a16="http://schemas.microsoft.com/office/drawing/2014/main" id="{FFA0A16C-AD55-44FC-AEC6-695F0849FD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8351" y="2146300"/>
            <a:ext cx="250031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5">
            <a:extLst>
              <a:ext uri="{FF2B5EF4-FFF2-40B4-BE49-F238E27FC236}">
                <a16:creationId xmlns:a16="http://schemas.microsoft.com/office/drawing/2014/main" id="{AF046FF8-EF09-449F-A38F-4EDA4E1D15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0113" y="1655763"/>
            <a:ext cx="2354262"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6">
            <a:extLst>
              <a:ext uri="{FF2B5EF4-FFF2-40B4-BE49-F238E27FC236}">
                <a16:creationId xmlns:a16="http://schemas.microsoft.com/office/drawing/2014/main" id="{0AFC627A-B754-40C9-A763-7287BD405F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28989" y="4010026"/>
            <a:ext cx="1698625"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8">
            <a:extLst>
              <a:ext uri="{FF2B5EF4-FFF2-40B4-BE49-F238E27FC236}">
                <a16:creationId xmlns:a16="http://schemas.microsoft.com/office/drawing/2014/main" id="{B31A1B9F-F82A-4E7F-ACFB-D18DD27A8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338971"/>
      </p:ext>
    </p:extLst>
  </p:cSld>
  <p:clrMapOvr>
    <a:masterClrMapping/>
  </p:clrMapOvr>
  <mc:AlternateContent xmlns:mc="http://schemas.openxmlformats.org/markup-compatibility/2006" xmlns:p14="http://schemas.microsoft.com/office/powerpoint/2010/main">
    <mc:Choice Requires="p14">
      <p:transition spd="slow" p14:dur="2000" advTm="7760"/>
    </mc:Choice>
    <mc:Fallback xmlns="">
      <p:transition spd="slow" advTm="776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603F32-3C57-4F09-BA72-64D06290F7F1}"/>
              </a:ext>
            </a:extLst>
          </p:cNvPr>
          <p:cNvSpPr>
            <a:spLocks noGrp="1"/>
          </p:cNvSpPr>
          <p:nvPr>
            <p:ph idx="1"/>
          </p:nvPr>
        </p:nvSpPr>
        <p:spPr>
          <a:xfrm>
            <a:off x="3276600" y="4305301"/>
            <a:ext cx="6934200" cy="4525963"/>
          </a:xfrm>
        </p:spPr>
        <p:txBody>
          <a:bodyPr/>
          <a:lstStyle/>
          <a:p>
            <a:pPr marL="0" indent="0">
              <a:buNone/>
              <a:defRPr/>
            </a:pPr>
            <a:endParaRPr lang="en-US" dirty="0"/>
          </a:p>
          <a:p>
            <a:pPr>
              <a:defRPr/>
            </a:pPr>
            <a:r>
              <a:rPr lang="en-GB" sz="2800" dirty="0"/>
              <a:t>Contact Twitter @</a:t>
            </a:r>
            <a:r>
              <a:rPr lang="en-GB" sz="2800" dirty="0" err="1"/>
              <a:t>archbishopmaths</a:t>
            </a:r>
            <a:endParaRPr lang="en-GB" sz="2800" dirty="0"/>
          </a:p>
          <a:p>
            <a:pPr>
              <a:defRPr/>
            </a:pPr>
            <a:r>
              <a:rPr lang="en-GB" sz="2800" dirty="0"/>
              <a:t>Sarah.timbrell@archbishopmg.co.uk</a:t>
            </a:r>
          </a:p>
        </p:txBody>
      </p:sp>
      <p:pic>
        <p:nvPicPr>
          <p:cNvPr id="29699" name="Picture 3">
            <a:extLst>
              <a:ext uri="{FF2B5EF4-FFF2-40B4-BE49-F238E27FC236}">
                <a16:creationId xmlns:a16="http://schemas.microsoft.com/office/drawing/2014/main" id="{8E1EEA71-B5D2-4393-88F1-5FE821863B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5" descr="A picture containing food, light, drawing&#10;&#10;Description automatically generated">
            <a:extLst>
              <a:ext uri="{FF2B5EF4-FFF2-40B4-BE49-F238E27FC236}">
                <a16:creationId xmlns:a16="http://schemas.microsoft.com/office/drawing/2014/main" id="{EB0F5840-7EB3-45FF-AA54-FDA8FF1FEF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657225"/>
            <a:ext cx="379095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3576112"/>
      </p:ext>
    </p:extLst>
  </p:cSld>
  <p:clrMapOvr>
    <a:masterClrMapping/>
  </p:clrMapOvr>
  <mc:AlternateContent xmlns:mc="http://schemas.openxmlformats.org/markup-compatibility/2006" xmlns:p14="http://schemas.microsoft.com/office/powerpoint/2010/main">
    <mc:Choice Requires="p14">
      <p:transition spd="slow" p14:dur="2000" advTm="9874"/>
    </mc:Choice>
    <mc:Fallback xmlns="">
      <p:transition spd="slow" advTm="98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522514" y="3265715"/>
            <a:ext cx="10450286" cy="15844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522514" y="1352500"/>
            <a:ext cx="10450286" cy="12006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605641" y="451262"/>
            <a:ext cx="5700156" cy="707886"/>
          </a:xfrm>
          <a:prstGeom prst="rect">
            <a:avLst/>
          </a:prstGeom>
          <a:noFill/>
        </p:spPr>
        <p:txBody>
          <a:bodyPr wrap="square" rtlCol="0">
            <a:spAutoFit/>
          </a:bodyPr>
          <a:lstStyle/>
          <a:p>
            <a:r>
              <a:rPr lang="en-US" sz="4000" b="1" u="sng" dirty="0"/>
              <a:t>GCSE Science</a:t>
            </a:r>
            <a:endParaRPr lang="en-GB" sz="4000" b="1" u="sng" dirty="0"/>
          </a:p>
        </p:txBody>
      </p:sp>
      <p:sp>
        <p:nvSpPr>
          <p:cNvPr id="3" name="TextBox 2"/>
          <p:cNvSpPr txBox="1"/>
          <p:nvPr/>
        </p:nvSpPr>
        <p:spPr>
          <a:xfrm>
            <a:off x="605641" y="1377538"/>
            <a:ext cx="10462161" cy="3416320"/>
          </a:xfrm>
          <a:prstGeom prst="rect">
            <a:avLst/>
          </a:prstGeom>
          <a:noFill/>
        </p:spPr>
        <p:txBody>
          <a:bodyPr wrap="square" lIns="91440" tIns="45720" rIns="91440" bIns="45720" rtlCol="0" anchor="t">
            <a:spAutoFit/>
          </a:bodyPr>
          <a:lstStyle/>
          <a:p>
            <a:r>
              <a:rPr lang="en-US" sz="2400" b="1"/>
              <a:t>Triple Science Award:</a:t>
            </a:r>
          </a:p>
          <a:p>
            <a:pPr marL="285750" indent="-285750">
              <a:buFont typeface="Arial" panose="020B0604020202020204" pitchFamily="34" charset="0"/>
              <a:buChar char="•"/>
            </a:pPr>
            <a:r>
              <a:rPr lang="en-US" sz="2400"/>
              <a:t>3 qualifications- Biology, Chemistry &amp; Physics.</a:t>
            </a:r>
          </a:p>
          <a:p>
            <a:pPr marL="285750" indent="-285750">
              <a:buFont typeface="Arial" panose="020B0604020202020204" pitchFamily="34" charset="0"/>
              <a:buChar char="•"/>
            </a:pPr>
            <a:r>
              <a:rPr lang="en-US" sz="2400"/>
              <a:t>Practical coursework – 10% - January-February</a:t>
            </a:r>
            <a:endParaRPr lang="en-US" sz="2400">
              <a:cs typeface="Calibri"/>
            </a:endParaRPr>
          </a:p>
          <a:p>
            <a:pPr marL="285750" indent="-285750">
              <a:buFont typeface="Arial" panose="020B0604020202020204" pitchFamily="34" charset="0"/>
              <a:buChar char="•"/>
            </a:pPr>
            <a:endParaRPr lang="en-US" sz="2400">
              <a:cs typeface="Calibri"/>
            </a:endParaRPr>
          </a:p>
          <a:p>
            <a:endParaRPr lang="en-US" sz="2400">
              <a:cs typeface="Calibri"/>
            </a:endParaRPr>
          </a:p>
          <a:p>
            <a:r>
              <a:rPr lang="en-US" sz="2400" b="1"/>
              <a:t>Double Applied Science Award:</a:t>
            </a:r>
          </a:p>
          <a:p>
            <a:pPr marL="285750" indent="-285750">
              <a:buFont typeface="Arial" panose="020B0604020202020204" pitchFamily="34" charset="0"/>
              <a:buChar char="•"/>
            </a:pPr>
            <a:r>
              <a:rPr lang="en-US" sz="2400"/>
              <a:t>A mix of biology, chemistry and physics in the real world, </a:t>
            </a:r>
            <a:r>
              <a:rPr lang="en-US" sz="2400" err="1"/>
              <a:t>e.g</a:t>
            </a:r>
            <a:r>
              <a:rPr lang="en-US" sz="2400"/>
              <a:t> use of radiotherapy using </a:t>
            </a:r>
            <a:r>
              <a:rPr lang="en-US" sz="2400" err="1"/>
              <a:t>ionising</a:t>
            </a:r>
            <a:r>
              <a:rPr lang="en-US" sz="2400"/>
              <a:t> radiation in the treatment of cancer. </a:t>
            </a:r>
          </a:p>
          <a:p>
            <a:pPr marL="285750" indent="-285750">
              <a:buFont typeface="Arial" panose="020B0604020202020204" pitchFamily="34" charset="0"/>
              <a:buChar char="•"/>
            </a:pPr>
            <a:r>
              <a:rPr lang="en-US" sz="2400"/>
              <a:t>30% task based assessment- one in November and one in January-February. </a:t>
            </a:r>
          </a:p>
        </p:txBody>
      </p:sp>
    </p:spTree>
    <p:extLst>
      <p:ext uri="{BB962C8B-B14F-4D97-AF65-F5344CB8AC3E}">
        <p14:creationId xmlns:p14="http://schemas.microsoft.com/office/powerpoint/2010/main" val="13586385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641" y="451262"/>
            <a:ext cx="5700156" cy="707886"/>
          </a:xfrm>
          <a:prstGeom prst="rect">
            <a:avLst/>
          </a:prstGeom>
          <a:noFill/>
        </p:spPr>
        <p:txBody>
          <a:bodyPr wrap="square" rtlCol="0">
            <a:spAutoFit/>
          </a:bodyPr>
          <a:lstStyle/>
          <a:p>
            <a:r>
              <a:rPr lang="en-US" sz="4000" b="1" u="sng"/>
              <a:t>GCSE Science</a:t>
            </a:r>
            <a:endParaRPr lang="en-GB" sz="4000" b="1" u="sng"/>
          </a:p>
        </p:txBody>
      </p:sp>
      <p:sp>
        <p:nvSpPr>
          <p:cNvPr id="5" name="TextBox 4"/>
          <p:cNvSpPr txBox="1"/>
          <p:nvPr/>
        </p:nvSpPr>
        <p:spPr>
          <a:xfrm>
            <a:off x="605641" y="1258784"/>
            <a:ext cx="10462161" cy="4401205"/>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US" sz="2800"/>
              <a:t>Students have already sat the unit 1 modules in Triple Science.</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endParaRPr lang="en-US" sz="2800">
              <a:cs typeface="Calibri"/>
            </a:endParaRPr>
          </a:p>
          <a:p>
            <a:pPr marL="342900" indent="-342900">
              <a:buFont typeface="Arial" panose="020B0604020202020204" pitchFamily="34" charset="0"/>
              <a:buChar char="•"/>
            </a:pPr>
            <a:r>
              <a:rPr lang="en-US" sz="2800"/>
              <a:t>Students have sat unit 1 &amp; 2 in Applied Science.</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This means there is an indication of performance and a score that is generated towards the total award. </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Re-sitting units may be necessary to have the best opportunity in achieving their target grade.</a:t>
            </a:r>
          </a:p>
        </p:txBody>
      </p:sp>
    </p:spTree>
    <p:extLst>
      <p:ext uri="{BB962C8B-B14F-4D97-AF65-F5344CB8AC3E}">
        <p14:creationId xmlns:p14="http://schemas.microsoft.com/office/powerpoint/2010/main" val="24796256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l="18466" t="40502" r="12573" b="44272"/>
          <a:stretch/>
        </p:blipFill>
        <p:spPr>
          <a:xfrm>
            <a:off x="4945" y="1946674"/>
            <a:ext cx="11900075" cy="2101932"/>
          </a:xfrm>
          <a:prstGeom prst="rect">
            <a:avLst/>
          </a:prstGeom>
        </p:spPr>
      </p:pic>
      <p:sp>
        <p:nvSpPr>
          <p:cNvPr id="3" name="Rectangle 2"/>
          <p:cNvSpPr/>
          <p:nvPr/>
        </p:nvSpPr>
        <p:spPr>
          <a:xfrm>
            <a:off x="0" y="2600696"/>
            <a:ext cx="11916898" cy="486181"/>
          </a:xfrm>
          <a:prstGeom prst="rect">
            <a:avLst/>
          </a:prstGeom>
          <a:noFill/>
          <a:ln w="1143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Up Arrow 4"/>
          <p:cNvSpPr/>
          <p:nvPr/>
        </p:nvSpPr>
        <p:spPr>
          <a:xfrm>
            <a:off x="358226" y="3099459"/>
            <a:ext cx="451263" cy="1531917"/>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Up Arrow 5"/>
          <p:cNvSpPr/>
          <p:nvPr/>
        </p:nvSpPr>
        <p:spPr>
          <a:xfrm>
            <a:off x="2539340" y="3099459"/>
            <a:ext cx="451263" cy="2113809"/>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Up Arrow 6"/>
          <p:cNvSpPr/>
          <p:nvPr/>
        </p:nvSpPr>
        <p:spPr>
          <a:xfrm>
            <a:off x="9510153" y="3086877"/>
            <a:ext cx="451263" cy="1531917"/>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Up Arrow 7"/>
          <p:cNvSpPr/>
          <p:nvPr/>
        </p:nvSpPr>
        <p:spPr>
          <a:xfrm>
            <a:off x="11137074" y="3123210"/>
            <a:ext cx="451263" cy="2660073"/>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6823" y="4606919"/>
            <a:ext cx="2576946" cy="523220"/>
          </a:xfrm>
          <a:prstGeom prst="rect">
            <a:avLst/>
          </a:prstGeom>
          <a:noFill/>
        </p:spPr>
        <p:txBody>
          <a:bodyPr wrap="square" rtlCol="0">
            <a:spAutoFit/>
          </a:bodyPr>
          <a:lstStyle/>
          <a:p>
            <a:r>
              <a:rPr lang="en-US" sz="2800"/>
              <a:t>Achieved in Y10</a:t>
            </a:r>
            <a:endParaRPr lang="en-GB" sz="2800"/>
          </a:p>
        </p:txBody>
      </p:sp>
      <p:sp>
        <p:nvSpPr>
          <p:cNvPr id="10" name="TextBox 9"/>
          <p:cNvSpPr txBox="1"/>
          <p:nvPr/>
        </p:nvSpPr>
        <p:spPr>
          <a:xfrm>
            <a:off x="2539340" y="5260063"/>
            <a:ext cx="2576946" cy="1384995"/>
          </a:xfrm>
          <a:prstGeom prst="rect">
            <a:avLst/>
          </a:prstGeom>
          <a:noFill/>
        </p:spPr>
        <p:txBody>
          <a:bodyPr wrap="square" rtlCol="0">
            <a:spAutoFit/>
          </a:bodyPr>
          <a:lstStyle/>
          <a:p>
            <a:r>
              <a:rPr lang="en-US" sz="2800"/>
              <a:t>Repeat performance in Y11</a:t>
            </a:r>
            <a:endParaRPr lang="en-GB" sz="2800"/>
          </a:p>
        </p:txBody>
      </p:sp>
      <p:sp>
        <p:nvSpPr>
          <p:cNvPr id="11" name="TextBox 10"/>
          <p:cNvSpPr txBox="1"/>
          <p:nvPr/>
        </p:nvSpPr>
        <p:spPr>
          <a:xfrm>
            <a:off x="7722918" y="4606919"/>
            <a:ext cx="2576946" cy="954107"/>
          </a:xfrm>
          <a:prstGeom prst="rect">
            <a:avLst/>
          </a:prstGeom>
          <a:noFill/>
        </p:spPr>
        <p:txBody>
          <a:bodyPr wrap="square" rtlCol="0">
            <a:spAutoFit/>
          </a:bodyPr>
          <a:lstStyle/>
          <a:p>
            <a:r>
              <a:rPr lang="en-US" sz="2800"/>
              <a:t>Practical CW in Jan-Feb</a:t>
            </a:r>
            <a:endParaRPr lang="en-GB" sz="2800"/>
          </a:p>
        </p:txBody>
      </p:sp>
      <p:sp>
        <p:nvSpPr>
          <p:cNvPr id="12" name="TextBox 11"/>
          <p:cNvSpPr txBox="1"/>
          <p:nvPr/>
        </p:nvSpPr>
        <p:spPr>
          <a:xfrm>
            <a:off x="8785759" y="5690950"/>
            <a:ext cx="2576946" cy="523220"/>
          </a:xfrm>
          <a:prstGeom prst="rect">
            <a:avLst/>
          </a:prstGeom>
          <a:noFill/>
        </p:spPr>
        <p:txBody>
          <a:bodyPr wrap="square" rtlCol="0">
            <a:spAutoFit/>
          </a:bodyPr>
          <a:lstStyle/>
          <a:p>
            <a:r>
              <a:rPr lang="en-US" sz="2800"/>
              <a:t>Estimated Grade</a:t>
            </a:r>
            <a:endParaRPr lang="en-GB" sz="2800"/>
          </a:p>
        </p:txBody>
      </p:sp>
      <p:sp>
        <p:nvSpPr>
          <p:cNvPr id="14" name="TextBox 13"/>
          <p:cNvSpPr txBox="1"/>
          <p:nvPr/>
        </p:nvSpPr>
        <p:spPr>
          <a:xfrm>
            <a:off x="605640" y="451262"/>
            <a:ext cx="6733311" cy="1323439"/>
          </a:xfrm>
          <a:prstGeom prst="rect">
            <a:avLst/>
          </a:prstGeom>
          <a:noFill/>
        </p:spPr>
        <p:txBody>
          <a:bodyPr wrap="square" rtlCol="0">
            <a:spAutoFit/>
          </a:bodyPr>
          <a:lstStyle/>
          <a:p>
            <a:r>
              <a:rPr lang="en-US" sz="4000" b="1" u="sng"/>
              <a:t>GCSE Science- </a:t>
            </a:r>
            <a:r>
              <a:rPr lang="en-US" sz="4000" b="1" u="sng" err="1"/>
              <a:t>Resits</a:t>
            </a:r>
            <a:r>
              <a:rPr lang="en-US" sz="4000" b="1" u="sng"/>
              <a:t> / predicted grades</a:t>
            </a:r>
            <a:endParaRPr lang="en-GB" sz="4000" b="1" u="sng"/>
          </a:p>
        </p:txBody>
      </p:sp>
      <p:sp>
        <p:nvSpPr>
          <p:cNvPr id="15" name="Up Arrow 14"/>
          <p:cNvSpPr/>
          <p:nvPr/>
        </p:nvSpPr>
        <p:spPr>
          <a:xfrm rot="10800000">
            <a:off x="10470075" y="1216341"/>
            <a:ext cx="451263" cy="1531917"/>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7398324" y="740621"/>
            <a:ext cx="3538847" cy="523220"/>
          </a:xfrm>
          <a:prstGeom prst="rect">
            <a:avLst/>
          </a:prstGeom>
          <a:noFill/>
        </p:spPr>
        <p:txBody>
          <a:bodyPr wrap="square" rtlCol="0">
            <a:spAutoFit/>
          </a:bodyPr>
          <a:lstStyle/>
          <a:p>
            <a:r>
              <a:rPr lang="en-US" sz="2800"/>
              <a:t>Estimated overall score</a:t>
            </a:r>
            <a:endParaRPr lang="en-GB" sz="2800"/>
          </a:p>
        </p:txBody>
      </p:sp>
      <p:sp>
        <p:nvSpPr>
          <p:cNvPr id="17" name="Up Arrow 16"/>
          <p:cNvSpPr/>
          <p:nvPr/>
        </p:nvSpPr>
        <p:spPr>
          <a:xfrm>
            <a:off x="6152406" y="3740899"/>
            <a:ext cx="451263" cy="961729"/>
          </a:xfrm>
          <a:prstGeom prst="upArrow">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953496" y="4736843"/>
            <a:ext cx="1006434" cy="523220"/>
          </a:xfrm>
          <a:prstGeom prst="rect">
            <a:avLst/>
          </a:prstGeom>
          <a:noFill/>
        </p:spPr>
        <p:txBody>
          <a:bodyPr wrap="square" rtlCol="0">
            <a:spAutoFit/>
          </a:bodyPr>
          <a:lstStyle/>
          <a:p>
            <a:r>
              <a:rPr lang="en-US" sz="2800" err="1"/>
              <a:t>Resit</a:t>
            </a:r>
            <a:endParaRPr lang="en-GB" sz="2800"/>
          </a:p>
        </p:txBody>
      </p:sp>
    </p:spTree>
    <p:extLst>
      <p:ext uri="{BB962C8B-B14F-4D97-AF65-F5344CB8AC3E}">
        <p14:creationId xmlns:p14="http://schemas.microsoft.com/office/powerpoint/2010/main" val="32319878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0376" y="451262"/>
            <a:ext cx="10690554" cy="1384995"/>
          </a:xfrm>
          <a:prstGeom prst="rect">
            <a:avLst/>
          </a:prstGeom>
          <a:noFill/>
        </p:spPr>
        <p:txBody>
          <a:bodyPr wrap="square" rtlCol="0">
            <a:spAutoFit/>
          </a:bodyPr>
          <a:lstStyle/>
          <a:p>
            <a:r>
              <a:rPr lang="en-US" sz="4400" b="1" u="sng"/>
              <a:t>GCSE Science- </a:t>
            </a:r>
          </a:p>
          <a:p>
            <a:r>
              <a:rPr lang="en-US" sz="4000"/>
              <a:t>what you can do at home and what we’re doing:</a:t>
            </a:r>
            <a:endParaRPr lang="en-GB" sz="4000"/>
          </a:p>
        </p:txBody>
      </p:sp>
      <p:sp>
        <p:nvSpPr>
          <p:cNvPr id="4" name="TextBox 3"/>
          <p:cNvSpPr txBox="1"/>
          <p:nvPr/>
        </p:nvSpPr>
        <p:spPr>
          <a:xfrm>
            <a:off x="460375" y="1836257"/>
            <a:ext cx="10648989" cy="4401205"/>
          </a:xfrm>
          <a:prstGeom prst="rect">
            <a:avLst/>
          </a:prstGeom>
          <a:noFill/>
        </p:spPr>
        <p:txBody>
          <a:bodyPr wrap="square" rtlCol="0">
            <a:spAutoFit/>
          </a:bodyPr>
          <a:lstStyle/>
          <a:p>
            <a:pPr marL="342900" indent="-342900">
              <a:buFont typeface="Arial" panose="020B0604020202020204" pitchFamily="34" charset="0"/>
              <a:buChar char="•"/>
            </a:pPr>
            <a:r>
              <a:rPr lang="en-US" sz="2800"/>
              <a:t>Ensure that revision is as effective as possible – No mobile phones, short, sharp sessions, ideally no music, create a revision timetable.</a:t>
            </a:r>
          </a:p>
          <a:p>
            <a:endParaRPr lang="en-US" sz="2800"/>
          </a:p>
          <a:p>
            <a:pPr marL="342900" indent="-342900">
              <a:buFont typeface="Arial" panose="020B0604020202020204" pitchFamily="34" charset="0"/>
              <a:buChar char="•"/>
            </a:pPr>
            <a:r>
              <a:rPr lang="en-US" sz="2800"/>
              <a:t>Flashcards, Revision books- available through school or email </a:t>
            </a:r>
            <a:r>
              <a:rPr lang="en-US" sz="2800">
                <a:hlinkClick r:id="rId2"/>
              </a:rPr>
              <a:t>Richard.jones@archbishopmg.co.uk</a:t>
            </a:r>
            <a:endParaRPr lang="en-US" sz="2800"/>
          </a:p>
          <a:p>
            <a:r>
              <a:rPr lang="en-US" sz="2800"/>
              <a:t>    for ISBN (ISBN on next slide).</a:t>
            </a:r>
          </a:p>
          <a:p>
            <a:endParaRPr lang="en-US" sz="2800"/>
          </a:p>
          <a:p>
            <a:pPr marL="457200" indent="-457200">
              <a:buFont typeface="Arial" panose="020B0604020202020204" pitchFamily="34" charset="0"/>
              <a:buChar char="•"/>
            </a:pPr>
            <a:r>
              <a:rPr lang="en-US" sz="2800"/>
              <a:t>Lunchtime revision sessions and intervention</a:t>
            </a:r>
          </a:p>
          <a:p>
            <a:r>
              <a:rPr lang="en-US" sz="2800"/>
              <a:t>      classes.</a:t>
            </a:r>
          </a:p>
          <a:p>
            <a:endParaRPr lang="en-US" sz="2800"/>
          </a:p>
        </p:txBody>
      </p:sp>
      <p:sp>
        <p:nvSpPr>
          <p:cNvPr id="6" name="AutoShape 2" descr="blob:https://archbishop-my.sharepoint.com/51e876a7-663f-4954-b800-98c2da1608f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rotWithShape="1">
          <a:blip r:embed="rId3"/>
          <a:srcRect l="26786" t="8756" r="25974" b="6017"/>
          <a:stretch/>
        </p:blipFill>
        <p:spPr>
          <a:xfrm rot="16200000">
            <a:off x="8215585" y="3101601"/>
            <a:ext cx="2521854" cy="3562600"/>
          </a:xfrm>
          <a:prstGeom prst="rect">
            <a:avLst/>
          </a:prstGeom>
        </p:spPr>
      </p:pic>
    </p:spTree>
    <p:extLst>
      <p:ext uri="{BB962C8B-B14F-4D97-AF65-F5344CB8AC3E}">
        <p14:creationId xmlns:p14="http://schemas.microsoft.com/office/powerpoint/2010/main" val="19292977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0375" y="1064361"/>
            <a:ext cx="10648989" cy="5693866"/>
          </a:xfrm>
          <a:prstGeom prst="rect">
            <a:avLst/>
          </a:prstGeom>
          <a:noFill/>
        </p:spPr>
        <p:txBody>
          <a:bodyPr wrap="square" rtlCol="0">
            <a:spAutoFit/>
          </a:bodyPr>
          <a:lstStyle/>
          <a:p>
            <a:pPr marL="342900" indent="-342900">
              <a:buFont typeface="Arial" panose="020B0604020202020204" pitchFamily="34" charset="0"/>
              <a:buChar char="•"/>
            </a:pPr>
            <a:r>
              <a:rPr lang="en-US" sz="2800"/>
              <a:t>CGP- Physics- 978 1 78908 343 9</a:t>
            </a:r>
          </a:p>
          <a:p>
            <a:pPr marL="342900" indent="-342900">
              <a:buFont typeface="Arial" panose="020B0604020202020204" pitchFamily="34" charset="0"/>
              <a:buChar char="•"/>
            </a:pPr>
            <a:r>
              <a:rPr lang="en-US" sz="2800"/>
              <a:t>CGP- Chemistry- 978 1 78908 342 2 </a:t>
            </a:r>
          </a:p>
          <a:p>
            <a:pPr marL="342900" indent="-342900">
              <a:buFont typeface="Arial" panose="020B0604020202020204" pitchFamily="34" charset="0"/>
              <a:buChar char="•"/>
            </a:pPr>
            <a:r>
              <a:rPr lang="en-US" sz="2800"/>
              <a:t>CGP- Biology- 978 1 78908 341 5</a:t>
            </a:r>
          </a:p>
          <a:p>
            <a:pPr marL="342900" indent="-342900">
              <a:buFont typeface="Arial" panose="020B0604020202020204" pitchFamily="34" charset="0"/>
              <a:buChar char="•"/>
            </a:pPr>
            <a:r>
              <a:rPr lang="en-US" sz="2800"/>
              <a:t>CGP- Double science- 978 1 78908 081 0</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My revision notes- Physics- 978 1 4718 8356 9</a:t>
            </a:r>
          </a:p>
          <a:p>
            <a:pPr marL="342900" indent="-342900">
              <a:buFont typeface="Arial" panose="020B0604020202020204" pitchFamily="34" charset="0"/>
              <a:buChar char="•"/>
            </a:pPr>
            <a:r>
              <a:rPr lang="en-US" sz="2800"/>
              <a:t>My revision notes- Biology- 978 1 4718 8350 7</a:t>
            </a:r>
          </a:p>
          <a:p>
            <a:pPr marL="342900" indent="-342900">
              <a:buFont typeface="Arial" panose="020B0604020202020204" pitchFamily="34" charset="0"/>
              <a:buChar char="•"/>
            </a:pPr>
            <a:r>
              <a:rPr lang="en-US" sz="2800"/>
              <a:t>My revision notes- Chemistry- 978 1 4718 8353 8</a:t>
            </a:r>
          </a:p>
          <a:p>
            <a:pPr marL="342900" indent="-342900">
              <a:buFont typeface="Arial" panose="020B0604020202020204" pitchFamily="34" charset="0"/>
              <a:buChar char="•"/>
            </a:pPr>
            <a:r>
              <a:rPr lang="en-US" sz="2800"/>
              <a:t>My revision notes- Double Science- 978 1 4718 8359 0</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Applied science revision materials available – only photocopying costs apply.</a:t>
            </a:r>
          </a:p>
          <a:p>
            <a:endParaRPr lang="en-US" sz="2800"/>
          </a:p>
        </p:txBody>
      </p:sp>
      <p:sp>
        <p:nvSpPr>
          <p:cNvPr id="3" name="Rectangle 2"/>
          <p:cNvSpPr/>
          <p:nvPr/>
        </p:nvSpPr>
        <p:spPr>
          <a:xfrm>
            <a:off x="460375" y="418030"/>
            <a:ext cx="7482498" cy="646331"/>
          </a:xfrm>
          <a:prstGeom prst="rect">
            <a:avLst/>
          </a:prstGeom>
        </p:spPr>
        <p:txBody>
          <a:bodyPr wrap="none">
            <a:spAutoFit/>
          </a:bodyPr>
          <a:lstStyle/>
          <a:p>
            <a:r>
              <a:rPr lang="en-US" sz="3600" b="1" u="sng"/>
              <a:t>GCSE Science- ISBN for revision books </a:t>
            </a:r>
          </a:p>
        </p:txBody>
      </p:sp>
    </p:spTree>
    <p:extLst>
      <p:ext uri="{BB962C8B-B14F-4D97-AF65-F5344CB8AC3E}">
        <p14:creationId xmlns:p14="http://schemas.microsoft.com/office/powerpoint/2010/main" val="2853642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3940" y="160337"/>
            <a:ext cx="7766936" cy="956654"/>
          </a:xfrm>
        </p:spPr>
        <p:txBody>
          <a:bodyPr/>
          <a:lstStyle/>
          <a:p>
            <a:pPr algn="ctr"/>
            <a:r>
              <a:rPr lang="en-US" sz="6000" dirty="0" smtClean="0"/>
              <a:t>RE GCSE</a:t>
            </a:r>
            <a:endParaRPr lang="en-GB" sz="6000" dirty="0"/>
          </a:p>
        </p:txBody>
      </p:sp>
      <p:sp>
        <p:nvSpPr>
          <p:cNvPr id="3" name="Subtitle 2"/>
          <p:cNvSpPr>
            <a:spLocks noGrp="1"/>
          </p:cNvSpPr>
          <p:nvPr>
            <p:ph type="subTitle" idx="1"/>
          </p:nvPr>
        </p:nvSpPr>
        <p:spPr>
          <a:xfrm>
            <a:off x="1006765" y="1348510"/>
            <a:ext cx="8313421" cy="1828799"/>
          </a:xfrm>
        </p:spPr>
        <p:txBody>
          <a:bodyPr>
            <a:normAutofit fontScale="25000" lnSpcReduction="20000"/>
          </a:bodyPr>
          <a:lstStyle/>
          <a:p>
            <a:pPr algn="l" fontAlgn="base"/>
            <a:r>
              <a:rPr lang="en-US" sz="10000" dirty="0" smtClean="0"/>
              <a:t>Pupils have already completed 50% of the RE GCSE in year 10 (apart from a small number who are re-sitting)</a:t>
            </a:r>
            <a:endParaRPr lang="en-GB" sz="10000" dirty="0" smtClean="0"/>
          </a:p>
          <a:p>
            <a:pPr algn="l" fontAlgn="base"/>
            <a:endParaRPr lang="en-GB" sz="10000" dirty="0" smtClean="0"/>
          </a:p>
          <a:p>
            <a:pPr algn="l" fontAlgn="base"/>
            <a:r>
              <a:rPr lang="en-GB" sz="10000" dirty="0" smtClean="0"/>
              <a:t>Pupils </a:t>
            </a:r>
            <a:r>
              <a:rPr lang="en-GB" sz="10000" dirty="0"/>
              <a:t>will be sitting </a:t>
            </a:r>
            <a:r>
              <a:rPr lang="en-GB" sz="10000" b="1" dirty="0"/>
              <a:t>Paper </a:t>
            </a:r>
            <a:r>
              <a:rPr lang="en-GB" sz="10000" b="1" dirty="0" smtClean="0"/>
              <a:t>2 (Unit 3)</a:t>
            </a:r>
            <a:r>
              <a:rPr lang="en-GB" sz="10000" b="1" dirty="0"/>
              <a:t> </a:t>
            </a:r>
            <a:r>
              <a:rPr lang="en-GB" sz="10000" dirty="0" smtClean="0"/>
              <a:t>in</a:t>
            </a:r>
            <a:r>
              <a:rPr lang="en-GB" sz="10000" dirty="0"/>
              <a:t> </a:t>
            </a:r>
            <a:r>
              <a:rPr lang="en-GB" sz="10000" dirty="0" smtClean="0"/>
              <a:t>June </a:t>
            </a:r>
            <a:r>
              <a:rPr lang="en-GB" sz="10000" dirty="0"/>
              <a:t>– </a:t>
            </a:r>
            <a:r>
              <a:rPr lang="en-GB" sz="10000" dirty="0" smtClean="0"/>
              <a:t>worth </a:t>
            </a:r>
            <a:r>
              <a:rPr lang="en-GB" sz="10000" b="1" dirty="0" smtClean="0"/>
              <a:t>50</a:t>
            </a:r>
            <a:r>
              <a:rPr lang="en-GB" sz="10000" b="1" dirty="0"/>
              <a:t>% </a:t>
            </a:r>
            <a:r>
              <a:rPr lang="en-GB" sz="10000" dirty="0"/>
              <a:t>of overall GCSE</a:t>
            </a:r>
            <a:r>
              <a:rPr lang="en-US" sz="10000" dirty="0" smtClean="0"/>
              <a:t>​ </a:t>
            </a:r>
            <a:endParaRPr lang="en-GB" sz="10000" dirty="0" smtClean="0"/>
          </a:p>
          <a:p>
            <a:pPr algn="l" fontAlgn="base"/>
            <a:endParaRPr lang="en-GB" sz="10000" dirty="0" smtClean="0"/>
          </a:p>
          <a:p>
            <a:pPr algn="l" fontAlgn="base"/>
            <a:r>
              <a:rPr lang="en-GB" sz="10000" dirty="0" smtClean="0"/>
              <a:t>2 </a:t>
            </a:r>
            <a:r>
              <a:rPr lang="en-GB" sz="10000" dirty="0"/>
              <a:t>hour paper</a:t>
            </a:r>
            <a:r>
              <a:rPr lang="en-US" sz="10000" dirty="0" smtClean="0"/>
              <a:t>​</a:t>
            </a:r>
            <a:endParaRPr lang="en-GB" sz="10000" dirty="0"/>
          </a:p>
          <a:p>
            <a:pPr algn="l" fontAlgn="base"/>
            <a:endParaRPr lang="en-GB" sz="10000" dirty="0" smtClean="0"/>
          </a:p>
          <a:p>
            <a:pPr algn="l" fontAlgn="base"/>
            <a:r>
              <a:rPr lang="en-GB" sz="10000" dirty="0" smtClean="0"/>
              <a:t>The course </a:t>
            </a:r>
            <a:r>
              <a:rPr lang="en-GB" sz="10000" dirty="0"/>
              <a:t>consists of 4 </a:t>
            </a:r>
            <a:r>
              <a:rPr lang="en-GB" sz="10000" dirty="0" smtClean="0"/>
              <a:t>units:</a:t>
            </a:r>
            <a:endParaRPr lang="en-GB" sz="10000" dirty="0"/>
          </a:p>
          <a:p>
            <a:pPr algn="l" fontAlgn="base"/>
            <a:r>
              <a:rPr lang="en-GB" sz="10000" dirty="0"/>
              <a:t>1 – Catholic Core beliefs and practices</a:t>
            </a:r>
            <a:r>
              <a:rPr lang="en-US" sz="10000" dirty="0"/>
              <a:t>​</a:t>
            </a:r>
          </a:p>
          <a:p>
            <a:pPr algn="l" fontAlgn="base"/>
            <a:r>
              <a:rPr lang="en-GB" sz="10000" dirty="0"/>
              <a:t>2 – </a:t>
            </a:r>
            <a:r>
              <a:rPr lang="en-GB" sz="10000" dirty="0" smtClean="0"/>
              <a:t>Catholic Core </a:t>
            </a:r>
            <a:r>
              <a:rPr lang="en-GB" sz="10000" dirty="0"/>
              <a:t>beliefs and practices</a:t>
            </a:r>
            <a:r>
              <a:rPr lang="en-US" sz="10000" dirty="0"/>
              <a:t>​</a:t>
            </a:r>
          </a:p>
          <a:p>
            <a:pPr algn="l" fontAlgn="base"/>
            <a:r>
              <a:rPr lang="en-GB" sz="10000" dirty="0"/>
              <a:t>3 – </a:t>
            </a:r>
            <a:r>
              <a:rPr lang="en-GB" sz="10000" dirty="0" smtClean="0"/>
              <a:t>Relationships</a:t>
            </a:r>
            <a:endParaRPr lang="en-US" sz="10000" dirty="0"/>
          </a:p>
          <a:p>
            <a:pPr algn="l" fontAlgn="base"/>
            <a:r>
              <a:rPr lang="en-GB" sz="10000" dirty="0"/>
              <a:t>3 – </a:t>
            </a:r>
            <a:r>
              <a:rPr lang="en-GB" sz="10000" dirty="0" smtClean="0"/>
              <a:t>Human Rights</a:t>
            </a:r>
            <a:endParaRPr lang="en-US" sz="10000" dirty="0"/>
          </a:p>
          <a:p>
            <a:pPr algn="l" fontAlgn="base"/>
            <a:r>
              <a:rPr lang="en-GB" sz="10000" dirty="0"/>
              <a:t>​</a:t>
            </a:r>
          </a:p>
          <a:p>
            <a:pPr algn="l"/>
            <a:endParaRPr lang="en-GB" dirty="0"/>
          </a:p>
        </p:txBody>
      </p:sp>
      <p:sp>
        <p:nvSpPr>
          <p:cNvPr id="4" name="AutoShape 2" descr="https://euc-powerpoint.officeapps.live.com/pods/GetClipboardImage.ashx?Id=1a3101bf-ef39-4b3c-b4ab-e76e432dbe6f&amp;DC=GEU4&amp;pkey=c863a329-28f2-4fb6-a021-c7f43df12cf1&amp;wdwaccluster=GEU4"/>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euc-powerpoint.officeapps.live.com/pods/GetClipboardImage.ashx?Id=1a3101bf-ef39-4b3c-b4ab-e76e432dbe6f&amp;DC=GEU4&amp;pkey=c863a329-28f2-4fb6-a021-c7f43df12cf1&amp;wdwaccluster=GEU4"/>
          <p:cNvSpPr>
            <a:spLocks noChangeAspect="1" noChangeArrowheads="1"/>
          </p:cNvSpPr>
          <p:nvPr/>
        </p:nvSpPr>
        <p:spPr bwMode="auto">
          <a:xfrm>
            <a:off x="3714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https://euc-powerpoint.officeapps.live.com/pods/GetClipboardImage.ashx?Id=3b9e65fc-0b97-4c02-8e38-b0d590e6a16c&amp;DC=GEU4&amp;pkey=fa9ddaf3-b1dc-4b99-ab44-82852243351f&amp;wdwaccluster=GEU4"/>
          <p:cNvSpPr>
            <a:spLocks noChangeAspect="1" noChangeArrowheads="1"/>
          </p:cNvSpPr>
          <p:nvPr/>
        </p:nvSpPr>
        <p:spPr bwMode="auto">
          <a:xfrm>
            <a:off x="5238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11660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t>How will we support your child?</a:t>
            </a:r>
          </a:p>
        </p:txBody>
      </p:sp>
      <p:sp>
        <p:nvSpPr>
          <p:cNvPr id="3" name="Content Placeholder 2"/>
          <p:cNvSpPr>
            <a:spLocks noGrp="1"/>
          </p:cNvSpPr>
          <p:nvPr>
            <p:ph idx="1"/>
          </p:nvPr>
        </p:nvSpPr>
        <p:spPr>
          <a:xfrm>
            <a:off x="677334" y="1690255"/>
            <a:ext cx="8596668" cy="4932218"/>
          </a:xfrm>
        </p:spPr>
        <p:txBody>
          <a:bodyPr>
            <a:normAutofit fontScale="92500" lnSpcReduction="10000"/>
          </a:bodyPr>
          <a:lstStyle/>
          <a:p>
            <a:pPr fontAlgn="base">
              <a:lnSpc>
                <a:spcPct val="160000"/>
              </a:lnSpc>
            </a:pPr>
            <a:r>
              <a:rPr lang="en-GB" sz="2400" dirty="0"/>
              <a:t>All students will be provided with revision </a:t>
            </a:r>
            <a:r>
              <a:rPr lang="en-GB" sz="2400" dirty="0" smtClean="0"/>
              <a:t>materials</a:t>
            </a:r>
            <a:r>
              <a:rPr lang="en-US" sz="2400" dirty="0" smtClean="0"/>
              <a:t>​</a:t>
            </a:r>
            <a:endParaRPr lang="en-US" sz="2400" dirty="0"/>
          </a:p>
          <a:p>
            <a:pPr fontAlgn="base">
              <a:lnSpc>
                <a:spcPct val="160000"/>
              </a:lnSpc>
            </a:pPr>
            <a:r>
              <a:rPr lang="en-GB" sz="2400" dirty="0"/>
              <a:t>Weekly revision classes after school from the beginning of </a:t>
            </a:r>
            <a:r>
              <a:rPr lang="en-GB" sz="2400" dirty="0" smtClean="0"/>
              <a:t>April</a:t>
            </a:r>
            <a:endParaRPr lang="en-US" sz="2400" dirty="0"/>
          </a:p>
          <a:p>
            <a:pPr fontAlgn="base">
              <a:lnSpc>
                <a:spcPct val="160000"/>
              </a:lnSpc>
            </a:pPr>
            <a:r>
              <a:rPr lang="en-GB" sz="2400" dirty="0"/>
              <a:t>End of unit tests throughout the year in the style of GCSE question papers. Students will be expected to resit if they do not achieve their ALPs predicted </a:t>
            </a:r>
            <a:r>
              <a:rPr lang="en-GB" sz="2400" dirty="0" smtClean="0"/>
              <a:t>grade</a:t>
            </a:r>
            <a:endParaRPr lang="en-US" sz="2400" dirty="0"/>
          </a:p>
          <a:p>
            <a:pPr fontAlgn="base">
              <a:lnSpc>
                <a:spcPct val="160000"/>
              </a:lnSpc>
            </a:pPr>
            <a:r>
              <a:rPr lang="en-GB" sz="2400" dirty="0"/>
              <a:t>Regular key </a:t>
            </a:r>
            <a:r>
              <a:rPr lang="en-GB" sz="2400" dirty="0" smtClean="0"/>
              <a:t>words/key concepts</a:t>
            </a:r>
            <a:r>
              <a:rPr lang="en-GB" sz="2400" dirty="0"/>
              <a:t> </a:t>
            </a:r>
            <a:r>
              <a:rPr lang="en-GB" sz="2400" dirty="0" smtClean="0"/>
              <a:t>tests</a:t>
            </a:r>
            <a:r>
              <a:rPr lang="en-US" sz="2400" dirty="0" smtClean="0"/>
              <a:t>​</a:t>
            </a:r>
            <a:endParaRPr lang="en-US" sz="2400" dirty="0"/>
          </a:p>
          <a:p>
            <a:pPr fontAlgn="base">
              <a:lnSpc>
                <a:spcPct val="160000"/>
              </a:lnSpc>
            </a:pPr>
            <a:r>
              <a:rPr lang="en-GB" sz="2400" dirty="0"/>
              <a:t>Full paper mock exam</a:t>
            </a:r>
            <a:r>
              <a:rPr lang="en-US" sz="2400" dirty="0"/>
              <a:t>​</a:t>
            </a:r>
          </a:p>
          <a:p>
            <a:pPr fontAlgn="base">
              <a:lnSpc>
                <a:spcPct val="160000"/>
              </a:lnSpc>
            </a:pPr>
            <a:r>
              <a:rPr lang="en-GB" sz="2400" dirty="0"/>
              <a:t>Thorough feedback in lessons</a:t>
            </a:r>
            <a:endParaRPr lang="en-US" sz="2400" dirty="0"/>
          </a:p>
          <a:p>
            <a:pPr marL="0" indent="0">
              <a:buNone/>
            </a:pPr>
            <a:endParaRPr lang="en-GB" dirty="0"/>
          </a:p>
        </p:txBody>
      </p:sp>
      <p:sp>
        <p:nvSpPr>
          <p:cNvPr id="4" name="AutoShape 2" descr="https://euc-powerpoint.officeapps.live.com/pods/GetClipboardImage.ashx?Id=7f3af679-f53d-4b68-b2d8-f9d5eb65ddf5&amp;DC=GEU4&amp;pkey=de0bd03a-7465-400e-8b60-c5537ad58cd7&amp;wdwaccluster=GEU4"/>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euc-powerpoint.officeapps.live.com/pods/GetClipboardImage.ashx?Id=7f3af679-f53d-4b68-b2d8-f9d5eb65ddf5&amp;DC=GEU4&amp;pkey=de0bd03a-7465-400e-8b60-c5537ad58cd7&amp;wdwaccluster=GEU4"/>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159585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t>How can you support your child?</a:t>
            </a:r>
          </a:p>
        </p:txBody>
      </p:sp>
      <p:sp>
        <p:nvSpPr>
          <p:cNvPr id="3" name="Content Placeholder 2"/>
          <p:cNvSpPr>
            <a:spLocks noGrp="1"/>
          </p:cNvSpPr>
          <p:nvPr>
            <p:ph idx="1"/>
          </p:nvPr>
        </p:nvSpPr>
        <p:spPr>
          <a:xfrm>
            <a:off x="677334" y="1458625"/>
            <a:ext cx="8596668" cy="4581956"/>
          </a:xfrm>
        </p:spPr>
        <p:txBody>
          <a:bodyPr>
            <a:noAutofit/>
          </a:bodyPr>
          <a:lstStyle/>
          <a:p>
            <a:pPr fontAlgn="base"/>
            <a:r>
              <a:rPr lang="en-GB" sz="2000" dirty="0"/>
              <a:t>Encourage and engage in revision. The revision booklets are designed to be very user friendly and </a:t>
            </a:r>
            <a:r>
              <a:rPr lang="en-GB" sz="2000" dirty="0" smtClean="0"/>
              <a:t>are written in </a:t>
            </a:r>
            <a:r>
              <a:rPr lang="en-GB" sz="2000" dirty="0"/>
              <a:t>a way that a parent/carer can easily test their child on any topic.</a:t>
            </a:r>
            <a:r>
              <a:rPr lang="en-US" sz="2000" dirty="0"/>
              <a:t>​</a:t>
            </a:r>
          </a:p>
          <a:p>
            <a:pPr fontAlgn="base"/>
            <a:endParaRPr lang="en-GB" sz="2000" dirty="0"/>
          </a:p>
          <a:p>
            <a:pPr fontAlgn="base"/>
            <a:r>
              <a:rPr lang="en-GB" sz="2000" dirty="0"/>
              <a:t>Engage in homework </a:t>
            </a:r>
            <a:r>
              <a:rPr lang="en-GB" sz="2000" dirty="0" smtClean="0"/>
              <a:t>set</a:t>
            </a:r>
            <a:endParaRPr lang="en-US" sz="2000" dirty="0"/>
          </a:p>
          <a:p>
            <a:pPr marL="0" indent="0" fontAlgn="base">
              <a:buNone/>
            </a:pPr>
            <a:r>
              <a:rPr lang="en-GB" sz="2000" dirty="0"/>
              <a:t>​</a:t>
            </a:r>
          </a:p>
          <a:p>
            <a:pPr fontAlgn="base"/>
            <a:r>
              <a:rPr lang="en-GB" sz="2000" dirty="0"/>
              <a:t>Encourage the use of useful websites:</a:t>
            </a:r>
            <a:r>
              <a:rPr lang="en-US" sz="2000" dirty="0"/>
              <a:t>​</a:t>
            </a:r>
          </a:p>
          <a:p>
            <a:pPr marL="0" indent="0" fontAlgn="base">
              <a:buNone/>
            </a:pPr>
            <a:r>
              <a:rPr lang="en-GB" sz="2000" dirty="0"/>
              <a:t>​</a:t>
            </a:r>
          </a:p>
          <a:p>
            <a:pPr fontAlgn="base"/>
            <a:r>
              <a:rPr lang="en-GB" sz="2000" b="1" dirty="0"/>
              <a:t>BBC </a:t>
            </a:r>
            <a:r>
              <a:rPr lang="en-GB" sz="2000" b="1" dirty="0" err="1"/>
              <a:t>Bitesize</a:t>
            </a:r>
            <a:r>
              <a:rPr lang="en-US" sz="2000" dirty="0"/>
              <a:t>​</a:t>
            </a:r>
          </a:p>
          <a:p>
            <a:pPr fontAlgn="base"/>
            <a:r>
              <a:rPr lang="en-GB" sz="2000" b="1" dirty="0"/>
              <a:t>WJEC website </a:t>
            </a:r>
            <a:endParaRPr lang="en-GB" sz="2000" b="1" dirty="0" smtClean="0"/>
          </a:p>
          <a:p>
            <a:pPr fontAlgn="base"/>
            <a:endParaRPr lang="en-US" sz="2000" b="1" dirty="0"/>
          </a:p>
          <a:p>
            <a:pPr marL="0" indent="0" fontAlgn="base">
              <a:buNone/>
            </a:pPr>
            <a:r>
              <a:rPr lang="en-US" sz="2000" b="1" dirty="0" smtClean="0"/>
              <a:t>For any questions or concerns, please contact </a:t>
            </a:r>
          </a:p>
          <a:p>
            <a:pPr marL="0" indent="0" fontAlgn="base">
              <a:buNone/>
            </a:pPr>
            <a:r>
              <a:rPr lang="en-US" sz="2000" b="1" dirty="0" smtClean="0">
                <a:hlinkClick r:id="rId2"/>
              </a:rPr>
              <a:t>caroline.dunn@archbishopmg.co.uk</a:t>
            </a:r>
            <a:r>
              <a:rPr lang="en-US" sz="2000" b="1" dirty="0" smtClean="0"/>
              <a:t> </a:t>
            </a:r>
            <a:endParaRPr lang="en-GB" sz="2000" dirty="0"/>
          </a:p>
        </p:txBody>
      </p:sp>
    </p:spTree>
    <p:extLst>
      <p:ext uri="{BB962C8B-B14F-4D97-AF65-F5344CB8AC3E}">
        <p14:creationId xmlns:p14="http://schemas.microsoft.com/office/powerpoint/2010/main" val="42069492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521" y="2638085"/>
            <a:ext cx="9823268" cy="1569660"/>
          </a:xfrm>
          <a:prstGeom prst="rect">
            <a:avLst/>
          </a:prstGeom>
        </p:spPr>
        <p:txBody>
          <a:bodyPr wrap="square">
            <a:spAutoFit/>
          </a:bodyPr>
          <a:lstStyle/>
          <a:p>
            <a:pPr algn="ctr"/>
            <a:r>
              <a:rPr lang="en-US" sz="2400"/>
              <a:t>If you have any question please do not hesitate to contact </a:t>
            </a:r>
          </a:p>
          <a:p>
            <a:pPr algn="ctr"/>
            <a:endParaRPr lang="en-US" sz="2400"/>
          </a:p>
          <a:p>
            <a:pPr algn="ctr"/>
            <a:r>
              <a:rPr lang="en-US" sz="2400">
                <a:hlinkClick r:id="rId2"/>
              </a:rPr>
              <a:t>Year11expectation@archbishopmg.co.uk</a:t>
            </a:r>
            <a:endParaRPr lang="en-US" sz="2400"/>
          </a:p>
          <a:p>
            <a:pPr algn="ctr"/>
            <a:r>
              <a:rPr lang="en-US" sz="2400"/>
              <a:t> </a:t>
            </a:r>
          </a:p>
        </p:txBody>
      </p:sp>
    </p:spTree>
    <p:extLst>
      <p:ext uri="{BB962C8B-B14F-4D97-AF65-F5344CB8AC3E}">
        <p14:creationId xmlns:p14="http://schemas.microsoft.com/office/powerpoint/2010/main" val="2958564996"/>
      </p:ext>
    </p:extLst>
  </p:cSld>
  <p:clrMapOvr>
    <a:masterClrMapping/>
  </p:clrMapOvr>
  <mc:AlternateContent xmlns:mc="http://schemas.openxmlformats.org/markup-compatibility/2006" xmlns:p14="http://schemas.microsoft.com/office/powerpoint/2010/main">
    <mc:Choice Requires="p14">
      <p:transition spd="slow" p14:dur="2000" advTm="8476"/>
    </mc:Choice>
    <mc:Fallback xmlns="">
      <p:transition spd="slow" advTm="847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endParaRPr lang="en-GB"/>
          </a:p>
        </p:txBody>
      </p:sp>
      <p:sp>
        <p:nvSpPr>
          <p:cNvPr id="5" name="Subtitle 4"/>
          <p:cNvSpPr>
            <a:spLocks noGrp="1"/>
          </p:cNvSpPr>
          <p:nvPr>
            <p:ph type="subTitle" idx="1"/>
          </p:nvPr>
        </p:nvSpPr>
        <p:spPr/>
        <p:txBody>
          <a:bodyPr/>
          <a:lstStyle/>
          <a:p>
            <a:endParaRPr lang="en-GB"/>
          </a:p>
        </p:txBody>
      </p:sp>
      <p:pic>
        <p:nvPicPr>
          <p:cNvPr id="6" name="Picture 5"/>
          <p:cNvPicPr>
            <a:picLocks noChangeAspect="1"/>
          </p:cNvPicPr>
          <p:nvPr/>
        </p:nvPicPr>
        <p:blipFill>
          <a:blip r:embed="rId2"/>
          <a:stretch>
            <a:fillRect/>
          </a:stretch>
        </p:blipFill>
        <p:spPr>
          <a:xfrm>
            <a:off x="159798" y="0"/>
            <a:ext cx="11887200" cy="6858821"/>
          </a:xfrm>
          <a:prstGeom prst="rect">
            <a:avLst/>
          </a:prstGeom>
        </p:spPr>
      </p:pic>
    </p:spTree>
    <p:extLst>
      <p:ext uri="{BB962C8B-B14F-4D97-AF65-F5344CB8AC3E}">
        <p14:creationId xmlns:p14="http://schemas.microsoft.com/office/powerpoint/2010/main" val="110618949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2|12.6|48.7|34.3|13.7|37.3"/>
</p:tagLst>
</file>

<file path=ppt/tags/tag2.xml><?xml version="1.0" encoding="utf-8"?>
<p:tagLst xmlns:a="http://schemas.openxmlformats.org/drawingml/2006/main" xmlns:r="http://schemas.openxmlformats.org/officeDocument/2006/relationships" xmlns:p="http://schemas.openxmlformats.org/presentationml/2006/main">
  <p:tag name="TIMING" val="|34.2|12.6|48.7|34.3|13.7|37.3"/>
</p:tagLst>
</file>

<file path=ppt/tags/tag3.xml><?xml version="1.0" encoding="utf-8"?>
<p:tagLst xmlns:a="http://schemas.openxmlformats.org/drawingml/2006/main" xmlns:r="http://schemas.openxmlformats.org/officeDocument/2006/relationships" xmlns:p="http://schemas.openxmlformats.org/presentationml/2006/main">
  <p:tag name="TIMING" val="|1.1|7.9|17.1|23.9|10.8|22.9"/>
</p:tagLst>
</file>

<file path=ppt/tags/tag4.xml><?xml version="1.0" encoding="utf-8"?>
<p:tagLst xmlns:a="http://schemas.openxmlformats.org/drawingml/2006/main" xmlns:r="http://schemas.openxmlformats.org/officeDocument/2006/relationships" xmlns:p="http://schemas.openxmlformats.org/presentationml/2006/main">
  <p:tag name="TIMING" val="|2.5"/>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2415</Words>
  <Application>Microsoft Office PowerPoint</Application>
  <PresentationFormat>Widescreen</PresentationFormat>
  <Paragraphs>333</Paragraphs>
  <Slides>40</Slides>
  <Notes>7</Notes>
  <HiddenSlides>0</HiddenSlides>
  <MMClips>0</MMClips>
  <ScaleCrop>false</ScaleCrop>
  <HeadingPairs>
    <vt:vector size="6" baseType="variant">
      <vt:variant>
        <vt:lpstr>Fonts Used</vt:lpstr>
      </vt:variant>
      <vt:variant>
        <vt:i4>14</vt:i4>
      </vt:variant>
      <vt:variant>
        <vt:lpstr>Theme</vt:lpstr>
      </vt:variant>
      <vt:variant>
        <vt:i4>4</vt:i4>
      </vt:variant>
      <vt:variant>
        <vt:lpstr>Slide Titles</vt:lpstr>
      </vt:variant>
      <vt:variant>
        <vt:i4>40</vt:i4>
      </vt:variant>
    </vt:vector>
  </HeadingPairs>
  <TitlesOfParts>
    <vt:vector size="58" baseType="lpstr">
      <vt:lpstr>MS PGothic</vt:lpstr>
      <vt:lpstr>Arial</vt:lpstr>
      <vt:lpstr>Arial Rounded MT Bold</vt:lpstr>
      <vt:lpstr>Avenir</vt:lpstr>
      <vt:lpstr>Baguet Script</vt:lpstr>
      <vt:lpstr>Calibri</vt:lpstr>
      <vt:lpstr>Calibri Light</vt:lpstr>
      <vt:lpstr>Cambria</vt:lpstr>
      <vt:lpstr>Comic Sans MS</vt:lpstr>
      <vt:lpstr>Cooper Black</vt:lpstr>
      <vt:lpstr>Times New Roman</vt:lpstr>
      <vt:lpstr>Trebuchet MS</vt:lpstr>
      <vt:lpstr>Wingdings</vt:lpstr>
      <vt:lpstr>Wingdings 3</vt:lpstr>
      <vt:lpstr>Office Theme</vt:lpstr>
      <vt:lpstr>Adjacency</vt:lpstr>
      <vt:lpstr>Default Design</vt:lpstr>
      <vt:lpstr>Facet</vt:lpstr>
      <vt:lpstr>Archbishop McGrath Catholic High School</vt:lpstr>
      <vt:lpstr>PowerPoint Presentation</vt:lpstr>
      <vt:lpstr>PowerPoint Presentation</vt:lpstr>
      <vt:lpstr>PowerPoint Presentation</vt:lpstr>
      <vt:lpstr>PowerPoint Presentation</vt:lpstr>
      <vt:lpstr>PowerPoint Presentation</vt:lpstr>
      <vt:lpstr>Gweddi / Prayer  (Our Father)</vt:lpstr>
      <vt:lpstr>Cymraeg</vt:lpstr>
      <vt:lpstr>PowerPoint Presentation</vt:lpstr>
      <vt:lpstr>PowerPoint Presentation</vt:lpstr>
      <vt:lpstr>PowerPoint Presentation</vt:lpstr>
      <vt:lpstr>PowerPoint Presentation</vt:lpstr>
      <vt:lpstr>nicola.lewis@archbishopmg.co.uk </vt:lpstr>
      <vt:lpstr>English </vt:lpstr>
      <vt:lpstr>GCSE English Language Course Outline</vt:lpstr>
      <vt:lpstr>GCSE English Literature Course Outline</vt:lpstr>
      <vt:lpstr>PowerPoint Presentation</vt:lpstr>
      <vt:lpstr>PowerPoint Presentation</vt:lpstr>
      <vt:lpstr>Mrs S Timbrell Head of Mathematics</vt:lpstr>
      <vt:lpstr>      </vt:lpstr>
      <vt:lpstr>November Exam Dates</vt:lpstr>
      <vt:lpstr>Revision Sessions</vt:lpstr>
      <vt:lpstr>Learning online</vt:lpstr>
      <vt:lpstr>Mathswatch</vt:lpstr>
      <vt:lpstr>Revision Cards</vt:lpstr>
      <vt:lpstr>PowerPoint Presentation</vt:lpstr>
      <vt:lpstr>PowerPoint Presentation</vt:lpstr>
      <vt:lpstr>Parents can…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 GCSE</vt:lpstr>
      <vt:lpstr>How will we support your child?</vt:lpstr>
      <vt:lpstr>How can you support your child?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Martine Powell</dc:creator>
  <cp:lastModifiedBy>Martine Farrow</cp:lastModifiedBy>
  <cp:revision>25</cp:revision>
  <dcterms:created xsi:type="dcterms:W3CDTF">2021-09-29T11:39:04Z</dcterms:created>
  <dcterms:modified xsi:type="dcterms:W3CDTF">2024-09-27T08:38:31Z</dcterms:modified>
</cp:coreProperties>
</file>